
<file path=[Content_Types].xml><?xml version="1.0" encoding="utf-8"?>
<Types xmlns="http://schemas.openxmlformats.org/package/2006/content-types">
  <Default Extension="pdf" ContentType="application/pdf"/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charts/chart4.xml" ContentType="application/vnd.openxmlformats-officedocument.drawingml.char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charts/chart3.xml" ContentType="application/vnd.openxmlformats-officedocument.drawingml.char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charts/chart2.xml" ContentType="application/vnd.openxmlformats-officedocument.drawingml.char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slides/slide64.xml" ContentType="application/vnd.openxmlformats-officedocument.presentationml.slide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84" r:id="rId4"/>
    <p:sldId id="265" r:id="rId5"/>
    <p:sldId id="286" r:id="rId6"/>
    <p:sldId id="287" r:id="rId7"/>
    <p:sldId id="288" r:id="rId8"/>
    <p:sldId id="276" r:id="rId9"/>
    <p:sldId id="285" r:id="rId10"/>
    <p:sldId id="264" r:id="rId11"/>
    <p:sldId id="339" r:id="rId12"/>
    <p:sldId id="277" r:id="rId13"/>
    <p:sldId id="261" r:id="rId14"/>
    <p:sldId id="290" r:id="rId15"/>
    <p:sldId id="262" r:id="rId16"/>
    <p:sldId id="291" r:id="rId17"/>
    <p:sldId id="273" r:id="rId18"/>
    <p:sldId id="274" r:id="rId19"/>
    <p:sldId id="275" r:id="rId20"/>
    <p:sldId id="315" r:id="rId21"/>
    <p:sldId id="278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5" r:id="rId31"/>
    <p:sldId id="263" r:id="rId32"/>
    <p:sldId id="294" r:id="rId33"/>
    <p:sldId id="295" r:id="rId34"/>
    <p:sldId id="297" r:id="rId35"/>
    <p:sldId id="289" r:id="rId36"/>
    <p:sldId id="298" r:id="rId37"/>
    <p:sldId id="299" r:id="rId38"/>
    <p:sldId id="300" r:id="rId39"/>
    <p:sldId id="342" r:id="rId40"/>
    <p:sldId id="343" r:id="rId41"/>
    <p:sldId id="340" r:id="rId42"/>
    <p:sldId id="266" r:id="rId43"/>
    <p:sldId id="338" r:id="rId44"/>
    <p:sldId id="301" r:id="rId45"/>
    <p:sldId id="302" r:id="rId46"/>
    <p:sldId id="309" r:id="rId47"/>
    <p:sldId id="308" r:id="rId48"/>
    <p:sldId id="303" r:id="rId49"/>
    <p:sldId id="311" r:id="rId50"/>
    <p:sldId id="267" r:id="rId51"/>
    <p:sldId id="326" r:id="rId52"/>
    <p:sldId id="312" r:id="rId53"/>
    <p:sldId id="304" r:id="rId54"/>
    <p:sldId id="306" r:id="rId55"/>
    <p:sldId id="269" r:id="rId56"/>
    <p:sldId id="313" r:id="rId57"/>
    <p:sldId id="305" r:id="rId58"/>
    <p:sldId id="307" r:id="rId59"/>
    <p:sldId id="271" r:id="rId60"/>
    <p:sldId id="327" r:id="rId61"/>
    <p:sldId id="333" r:id="rId62"/>
    <p:sldId id="334" r:id="rId63"/>
    <p:sldId id="335" r:id="rId64"/>
    <p:sldId id="336" r:id="rId65"/>
    <p:sldId id="341" r:id="rId66"/>
    <p:sldId id="279" r:id="rId6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Emmanuel Dupoux" initials="E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 showGuides="1">
      <p:cViewPr varScale="1">
        <p:scale>
          <a:sx n="106" d="100"/>
          <a:sy n="106" d="100"/>
        </p:scale>
        <p:origin x="-856" y="-104"/>
      </p:cViewPr>
      <p:guideLst>
        <p:guide orient="horz" pos="2160"/>
        <p:guide pos="28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upoux:Desktop:phon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upoux:Desktop:phon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Classeur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Classeur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scatterChart>
        <c:scatterStyle val="smoothMarker"/>
        <c:ser>
          <c:idx val="0"/>
          <c:order val="0"/>
          <c:xVal>
            <c:numRef>
              <c:f>Feuil2!$A$1:$A$128</c:f>
              <c:numCache>
                <c:formatCode>General</c:formatCode>
                <c:ptCount val="12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90.0</c:v>
                </c:pt>
                <c:pt idx="89">
                  <c:v>91.0</c:v>
                </c:pt>
                <c:pt idx="90">
                  <c:v>92.0</c:v>
                </c:pt>
                <c:pt idx="91">
                  <c:v>93.0</c:v>
                </c:pt>
                <c:pt idx="92">
                  <c:v>94.0</c:v>
                </c:pt>
                <c:pt idx="93">
                  <c:v>95.0</c:v>
                </c:pt>
                <c:pt idx="94">
                  <c:v>96.0</c:v>
                </c:pt>
                <c:pt idx="95">
                  <c:v>97.0</c:v>
                </c:pt>
                <c:pt idx="96">
                  <c:v>98.0</c:v>
                </c:pt>
                <c:pt idx="97">
                  <c:v>100.0</c:v>
                </c:pt>
                <c:pt idx="98">
                  <c:v>101.0</c:v>
                </c:pt>
                <c:pt idx="99">
                  <c:v>103.0</c:v>
                </c:pt>
                <c:pt idx="100">
                  <c:v>105.0</c:v>
                </c:pt>
                <c:pt idx="101">
                  <c:v>106.0</c:v>
                </c:pt>
                <c:pt idx="102">
                  <c:v>107.0</c:v>
                </c:pt>
                <c:pt idx="103">
                  <c:v>111.0</c:v>
                </c:pt>
                <c:pt idx="104">
                  <c:v>112.0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120.0</c:v>
                </c:pt>
                <c:pt idx="110">
                  <c:v>122.0</c:v>
                </c:pt>
                <c:pt idx="111">
                  <c:v>123.0</c:v>
                </c:pt>
                <c:pt idx="112">
                  <c:v>124.0</c:v>
                </c:pt>
                <c:pt idx="113">
                  <c:v>126.0</c:v>
                </c:pt>
                <c:pt idx="114">
                  <c:v>129.0</c:v>
                </c:pt>
                <c:pt idx="115">
                  <c:v>130.0</c:v>
                </c:pt>
                <c:pt idx="116">
                  <c:v>134.0</c:v>
                </c:pt>
                <c:pt idx="117">
                  <c:v>135.0</c:v>
                </c:pt>
                <c:pt idx="118">
                  <c:v>140.0</c:v>
                </c:pt>
                <c:pt idx="119">
                  <c:v>141.0</c:v>
                </c:pt>
                <c:pt idx="120">
                  <c:v>143.0</c:v>
                </c:pt>
                <c:pt idx="121">
                  <c:v>152.0</c:v>
                </c:pt>
                <c:pt idx="122">
                  <c:v>158.0</c:v>
                </c:pt>
                <c:pt idx="123">
                  <c:v>162.0</c:v>
                </c:pt>
                <c:pt idx="124">
                  <c:v>176.0</c:v>
                </c:pt>
                <c:pt idx="125">
                  <c:v>179.0</c:v>
                </c:pt>
                <c:pt idx="126">
                  <c:v>209.0</c:v>
                </c:pt>
                <c:pt idx="127">
                  <c:v>213.0</c:v>
                </c:pt>
              </c:numCache>
            </c:numRef>
          </c:xVal>
          <c:yVal>
            <c:numRef>
              <c:f>Feuil2!$B$1:$B$128</c:f>
              <c:numCache>
                <c:formatCode>General</c:formatCode>
                <c:ptCount val="128"/>
                <c:pt idx="0">
                  <c:v>1535.0</c:v>
                </c:pt>
                <c:pt idx="1">
                  <c:v>1068.0</c:v>
                </c:pt>
                <c:pt idx="2">
                  <c:v>2401.0</c:v>
                </c:pt>
                <c:pt idx="3">
                  <c:v>1430.0</c:v>
                </c:pt>
                <c:pt idx="4">
                  <c:v>1197.0</c:v>
                </c:pt>
                <c:pt idx="5">
                  <c:v>1040.0</c:v>
                </c:pt>
                <c:pt idx="6">
                  <c:v>884.0</c:v>
                </c:pt>
                <c:pt idx="7">
                  <c:v>842.0</c:v>
                </c:pt>
                <c:pt idx="8">
                  <c:v>903.0</c:v>
                </c:pt>
                <c:pt idx="9">
                  <c:v>837.0</c:v>
                </c:pt>
                <c:pt idx="10">
                  <c:v>627.0</c:v>
                </c:pt>
                <c:pt idx="11">
                  <c:v>468.0</c:v>
                </c:pt>
                <c:pt idx="12">
                  <c:v>369.0</c:v>
                </c:pt>
                <c:pt idx="13">
                  <c:v>325.0</c:v>
                </c:pt>
                <c:pt idx="14">
                  <c:v>320.0</c:v>
                </c:pt>
                <c:pt idx="15">
                  <c:v>413.0</c:v>
                </c:pt>
                <c:pt idx="16">
                  <c:v>403.0</c:v>
                </c:pt>
                <c:pt idx="17">
                  <c:v>415.0</c:v>
                </c:pt>
                <c:pt idx="18">
                  <c:v>399.0</c:v>
                </c:pt>
                <c:pt idx="19">
                  <c:v>300.0</c:v>
                </c:pt>
                <c:pt idx="20">
                  <c:v>227.0</c:v>
                </c:pt>
                <c:pt idx="21">
                  <c:v>159.0</c:v>
                </c:pt>
                <c:pt idx="22">
                  <c:v>123.0</c:v>
                </c:pt>
                <c:pt idx="23">
                  <c:v>117.0</c:v>
                </c:pt>
                <c:pt idx="24">
                  <c:v>123.0</c:v>
                </c:pt>
                <c:pt idx="25">
                  <c:v>128.0</c:v>
                </c:pt>
                <c:pt idx="26">
                  <c:v>146.0</c:v>
                </c:pt>
                <c:pt idx="27">
                  <c:v>83.0</c:v>
                </c:pt>
                <c:pt idx="28">
                  <c:v>143.0</c:v>
                </c:pt>
                <c:pt idx="29">
                  <c:v>111.0</c:v>
                </c:pt>
                <c:pt idx="30">
                  <c:v>113.0</c:v>
                </c:pt>
                <c:pt idx="31">
                  <c:v>123.0</c:v>
                </c:pt>
                <c:pt idx="32">
                  <c:v>132.0</c:v>
                </c:pt>
                <c:pt idx="33">
                  <c:v>136.0</c:v>
                </c:pt>
                <c:pt idx="34">
                  <c:v>117.0</c:v>
                </c:pt>
                <c:pt idx="35">
                  <c:v>97.0</c:v>
                </c:pt>
                <c:pt idx="36">
                  <c:v>105.0</c:v>
                </c:pt>
                <c:pt idx="37">
                  <c:v>70.0</c:v>
                </c:pt>
                <c:pt idx="38">
                  <c:v>68.0</c:v>
                </c:pt>
                <c:pt idx="39">
                  <c:v>49.0</c:v>
                </c:pt>
                <c:pt idx="40">
                  <c:v>48.0</c:v>
                </c:pt>
                <c:pt idx="41">
                  <c:v>37.0</c:v>
                </c:pt>
                <c:pt idx="42">
                  <c:v>37.0</c:v>
                </c:pt>
                <c:pt idx="43">
                  <c:v>35.0</c:v>
                </c:pt>
                <c:pt idx="44">
                  <c:v>34.0</c:v>
                </c:pt>
                <c:pt idx="45">
                  <c:v>35.0</c:v>
                </c:pt>
                <c:pt idx="46">
                  <c:v>41.0</c:v>
                </c:pt>
                <c:pt idx="47">
                  <c:v>38.0</c:v>
                </c:pt>
                <c:pt idx="48">
                  <c:v>43.0</c:v>
                </c:pt>
                <c:pt idx="49">
                  <c:v>32.0</c:v>
                </c:pt>
                <c:pt idx="50">
                  <c:v>35.0</c:v>
                </c:pt>
                <c:pt idx="51">
                  <c:v>33.0</c:v>
                </c:pt>
                <c:pt idx="52">
                  <c:v>36.0</c:v>
                </c:pt>
                <c:pt idx="53">
                  <c:v>25.0</c:v>
                </c:pt>
                <c:pt idx="54">
                  <c:v>28.0</c:v>
                </c:pt>
                <c:pt idx="55">
                  <c:v>12.0</c:v>
                </c:pt>
                <c:pt idx="56">
                  <c:v>14.0</c:v>
                </c:pt>
                <c:pt idx="57">
                  <c:v>15.0</c:v>
                </c:pt>
                <c:pt idx="58">
                  <c:v>10.0</c:v>
                </c:pt>
                <c:pt idx="59">
                  <c:v>14.0</c:v>
                </c:pt>
                <c:pt idx="60">
                  <c:v>15.0</c:v>
                </c:pt>
                <c:pt idx="61">
                  <c:v>13.0</c:v>
                </c:pt>
                <c:pt idx="62">
                  <c:v>14.0</c:v>
                </c:pt>
                <c:pt idx="63">
                  <c:v>10.0</c:v>
                </c:pt>
                <c:pt idx="64">
                  <c:v>9.0</c:v>
                </c:pt>
                <c:pt idx="65">
                  <c:v>17.0</c:v>
                </c:pt>
                <c:pt idx="66">
                  <c:v>12.0</c:v>
                </c:pt>
                <c:pt idx="67">
                  <c:v>16.0</c:v>
                </c:pt>
                <c:pt idx="68">
                  <c:v>15.0</c:v>
                </c:pt>
                <c:pt idx="69">
                  <c:v>9.0</c:v>
                </c:pt>
                <c:pt idx="70">
                  <c:v>8.0</c:v>
                </c:pt>
                <c:pt idx="71">
                  <c:v>10.0</c:v>
                </c:pt>
                <c:pt idx="72">
                  <c:v>5.0</c:v>
                </c:pt>
                <c:pt idx="73">
                  <c:v>7.0</c:v>
                </c:pt>
                <c:pt idx="74">
                  <c:v>6.0</c:v>
                </c:pt>
                <c:pt idx="75">
                  <c:v>4.0</c:v>
                </c:pt>
                <c:pt idx="76">
                  <c:v>6.0</c:v>
                </c:pt>
                <c:pt idx="77">
                  <c:v>3.0</c:v>
                </c:pt>
                <c:pt idx="78">
                  <c:v>3.0</c:v>
                </c:pt>
                <c:pt idx="79">
                  <c:v>7.0</c:v>
                </c:pt>
                <c:pt idx="80">
                  <c:v>4.0</c:v>
                </c:pt>
                <c:pt idx="81">
                  <c:v>2.0</c:v>
                </c:pt>
                <c:pt idx="82">
                  <c:v>4.0</c:v>
                </c:pt>
                <c:pt idx="83">
                  <c:v>5.0</c:v>
                </c:pt>
                <c:pt idx="84">
                  <c:v>2.0</c:v>
                </c:pt>
                <c:pt idx="85">
                  <c:v>2.0</c:v>
                </c:pt>
                <c:pt idx="86">
                  <c:v>3.0</c:v>
                </c:pt>
                <c:pt idx="87">
                  <c:v>2.0</c:v>
                </c:pt>
                <c:pt idx="88">
                  <c:v>1.0</c:v>
                </c:pt>
                <c:pt idx="89">
                  <c:v>3.0</c:v>
                </c:pt>
                <c:pt idx="90">
                  <c:v>4.0</c:v>
                </c:pt>
                <c:pt idx="91">
                  <c:v>2.0</c:v>
                </c:pt>
                <c:pt idx="92">
                  <c:v>1.0</c:v>
                </c:pt>
                <c:pt idx="93">
                  <c:v>3.0</c:v>
                </c:pt>
                <c:pt idx="94">
                  <c:v>3.0</c:v>
                </c:pt>
                <c:pt idx="95">
                  <c:v>2.0</c:v>
                </c:pt>
                <c:pt idx="96">
                  <c:v>5.0</c:v>
                </c:pt>
                <c:pt idx="97">
                  <c:v>1.0</c:v>
                </c:pt>
                <c:pt idx="98">
                  <c:v>3.0</c:v>
                </c:pt>
                <c:pt idx="99">
                  <c:v>5.0</c:v>
                </c:pt>
                <c:pt idx="100">
                  <c:v>1.0</c:v>
                </c:pt>
                <c:pt idx="101">
                  <c:v>1.0</c:v>
                </c:pt>
                <c:pt idx="102">
                  <c:v>2.0</c:v>
                </c:pt>
                <c:pt idx="103">
                  <c:v>1.0</c:v>
                </c:pt>
                <c:pt idx="104">
                  <c:v>1.0</c:v>
                </c:pt>
                <c:pt idx="105">
                  <c:v>1.0</c:v>
                </c:pt>
                <c:pt idx="106">
                  <c:v>1.0</c:v>
                </c:pt>
                <c:pt idx="107">
                  <c:v>1.0</c:v>
                </c:pt>
                <c:pt idx="108">
                  <c:v>2.0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2.0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3.0</c:v>
                </c:pt>
                <c:pt idx="117">
                  <c:v>2.0</c:v>
                </c:pt>
                <c:pt idx="118">
                  <c:v>1.0</c:v>
                </c:pt>
                <c:pt idx="119">
                  <c:v>2.0</c:v>
                </c:pt>
                <c:pt idx="120">
                  <c:v>1.0</c:v>
                </c:pt>
                <c:pt idx="121">
                  <c:v>1.0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1.0</c:v>
                </c:pt>
                <c:pt idx="127">
                  <c:v>1.0</c:v>
                </c:pt>
              </c:numCache>
            </c:numRef>
          </c:yVal>
          <c:smooth val="1"/>
        </c:ser>
        <c:axId val="299136360"/>
        <c:axId val="299140888"/>
      </c:scatterChart>
      <c:valAx>
        <c:axId val="299136360"/>
        <c:scaling>
          <c:orientation val="minMax"/>
        </c:scaling>
        <c:axPos val="b"/>
        <c:numFmt formatCode="General" sourceLinked="1"/>
        <c:tickLblPos val="nextTo"/>
        <c:crossAx val="299140888"/>
        <c:crosses val="autoZero"/>
        <c:crossBetween val="midCat"/>
      </c:valAx>
      <c:valAx>
        <c:axId val="299140888"/>
        <c:scaling>
          <c:orientation val="minMax"/>
        </c:scaling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tickLblPos val="nextTo"/>
        <c:crossAx val="299136360"/>
        <c:crosses val="autoZero"/>
        <c:crossBetween val="midCat"/>
      </c:valAx>
    </c:plotArea>
    <c:plotVisOnly val="1"/>
  </c:chart>
  <c:spPr>
    <a:ln>
      <a:noFill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scatterChart>
        <c:scatterStyle val="smoothMarker"/>
        <c:ser>
          <c:idx val="0"/>
          <c:order val="0"/>
          <c:xVal>
            <c:numRef>
              <c:f>Feuil1!$A$1:$A$37</c:f>
              <c:numCache>
                <c:formatCode>General</c:formatCode>
                <c:ptCount val="3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</c:numCache>
            </c:numRef>
          </c:xVal>
          <c:yVal>
            <c:numRef>
              <c:f>Feuil1!$B$1:$B$37</c:f>
              <c:numCache>
                <c:formatCode>General</c:formatCode>
                <c:ptCount val="37"/>
                <c:pt idx="0">
                  <c:v>6488.0</c:v>
                </c:pt>
                <c:pt idx="1">
                  <c:v>6350.0</c:v>
                </c:pt>
                <c:pt idx="2">
                  <c:v>5179.0</c:v>
                </c:pt>
                <c:pt idx="3">
                  <c:v>4945.0</c:v>
                </c:pt>
                <c:pt idx="4">
                  <c:v>4625.0</c:v>
                </c:pt>
                <c:pt idx="5">
                  <c:v>3186.0</c:v>
                </c:pt>
                <c:pt idx="6">
                  <c:v>2377.0</c:v>
                </c:pt>
                <c:pt idx="7">
                  <c:v>2011.0</c:v>
                </c:pt>
                <c:pt idx="8">
                  <c:v>1942.0</c:v>
                </c:pt>
                <c:pt idx="9">
                  <c:v>1870.0</c:v>
                </c:pt>
                <c:pt idx="10">
                  <c:v>1539.0</c:v>
                </c:pt>
                <c:pt idx="11">
                  <c:v>1518.0</c:v>
                </c:pt>
                <c:pt idx="12">
                  <c:v>1468.0</c:v>
                </c:pt>
                <c:pt idx="13">
                  <c:v>1324.0</c:v>
                </c:pt>
                <c:pt idx="14">
                  <c:v>1265.0</c:v>
                </c:pt>
                <c:pt idx="15">
                  <c:v>1174.0</c:v>
                </c:pt>
                <c:pt idx="16">
                  <c:v>1151.0</c:v>
                </c:pt>
                <c:pt idx="17">
                  <c:v>1083.0</c:v>
                </c:pt>
                <c:pt idx="18">
                  <c:v>1075.0</c:v>
                </c:pt>
                <c:pt idx="19">
                  <c:v>1051.0</c:v>
                </c:pt>
                <c:pt idx="20">
                  <c:v>987.0</c:v>
                </c:pt>
                <c:pt idx="21">
                  <c:v>971.0</c:v>
                </c:pt>
                <c:pt idx="22">
                  <c:v>954.0</c:v>
                </c:pt>
                <c:pt idx="23">
                  <c:v>780.0</c:v>
                </c:pt>
                <c:pt idx="24">
                  <c:v>745.0</c:v>
                </c:pt>
                <c:pt idx="25">
                  <c:v>721.0</c:v>
                </c:pt>
                <c:pt idx="26">
                  <c:v>667.0</c:v>
                </c:pt>
                <c:pt idx="27">
                  <c:v>648.0</c:v>
                </c:pt>
                <c:pt idx="28">
                  <c:v>565.0</c:v>
                </c:pt>
                <c:pt idx="29">
                  <c:v>522.0</c:v>
                </c:pt>
                <c:pt idx="30">
                  <c:v>414.0</c:v>
                </c:pt>
                <c:pt idx="31">
                  <c:v>343.0</c:v>
                </c:pt>
                <c:pt idx="32">
                  <c:v>325.0</c:v>
                </c:pt>
                <c:pt idx="33">
                  <c:v>286.0</c:v>
                </c:pt>
                <c:pt idx="34">
                  <c:v>241.0</c:v>
                </c:pt>
                <c:pt idx="35">
                  <c:v>42.0</c:v>
                </c:pt>
                <c:pt idx="36">
                  <c:v>19.0</c:v>
                </c:pt>
              </c:numCache>
            </c:numRef>
          </c:yVal>
          <c:smooth val="1"/>
        </c:ser>
        <c:axId val="299010568"/>
        <c:axId val="299007368"/>
      </c:scatterChart>
      <c:valAx>
        <c:axId val="299010568"/>
        <c:scaling>
          <c:orientation val="minMax"/>
        </c:scaling>
        <c:axPos val="b"/>
        <c:numFmt formatCode="General" sourceLinked="1"/>
        <c:tickLblPos val="nextTo"/>
        <c:crossAx val="299007368"/>
        <c:crosses val="autoZero"/>
        <c:crossBetween val="midCat"/>
      </c:valAx>
      <c:valAx>
        <c:axId val="299007368"/>
        <c:scaling>
          <c:orientation val="minMax"/>
        </c:scaling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tickLblPos val="nextTo"/>
        <c:crossAx val="299010568"/>
        <c:crosses val="autoZero"/>
        <c:crossBetween val="midCat"/>
      </c:valAx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barChart>
        <c:barDir val="col"/>
        <c:grouping val="clustered"/>
        <c:ser>
          <c:idx val="0"/>
          <c:order val="0"/>
          <c:val>
            <c:numRef>
              <c:f>Feuil1!$C$1:$C$5</c:f>
              <c:numCache>
                <c:formatCode>0.00E+00</c:formatCode>
                <c:ptCount val="5"/>
                <c:pt idx="0">
                  <c:v>1.0E6</c:v>
                </c:pt>
                <c:pt idx="1">
                  <c:v>100000.0</c:v>
                </c:pt>
                <c:pt idx="2">
                  <c:v>10000.0</c:v>
                </c:pt>
                <c:pt idx="3">
                  <c:v>5000.0</c:v>
                </c:pt>
                <c:pt idx="4">
                  <c:v>1000.0</c:v>
                </c:pt>
              </c:numCache>
            </c:numRef>
          </c:val>
        </c:ser>
        <c:axId val="299437544"/>
        <c:axId val="299440568"/>
      </c:barChart>
      <c:catAx>
        <c:axId val="299437544"/>
        <c:scaling>
          <c:orientation val="minMax"/>
        </c:scaling>
        <c:delete val="1"/>
        <c:axPos val="b"/>
        <c:tickLblPos val="nextTo"/>
        <c:crossAx val="299440568"/>
        <c:crosses val="autoZero"/>
        <c:auto val="1"/>
        <c:lblAlgn val="ctr"/>
        <c:lblOffset val="100"/>
      </c:catAx>
      <c:valAx>
        <c:axId val="299440568"/>
        <c:scaling>
          <c:orientation val="minMax"/>
        </c:scaling>
        <c:axPos val="l"/>
        <c:majorGridlines/>
        <c:numFmt formatCode="0.00E+00" sourceLinked="1"/>
        <c:tickLblPos val="nextTo"/>
        <c:crossAx val="299437544"/>
        <c:crosses val="autoZero"/>
        <c:crossBetween val="between"/>
      </c:valAx>
    </c:plotArea>
    <c:plotVisOnly val="1"/>
  </c:chart>
  <c:spPr>
    <a:ln>
      <a:noFill/>
    </a:ln>
  </c:sp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4"/>
  <c:chart>
    <c:plotArea>
      <c:layout/>
      <c:barChart>
        <c:barDir val="col"/>
        <c:grouping val="clustered"/>
        <c:ser>
          <c:idx val="0"/>
          <c:order val="0"/>
          <c:val>
            <c:numRef>
              <c:f>Feuil1!$B$1:$B$5</c:f>
              <c:numCache>
                <c:formatCode>General</c:formatCode>
                <c:ptCount val="5"/>
                <c:pt idx="0">
                  <c:v>0.5</c:v>
                </c:pt>
                <c:pt idx="1">
                  <c:v>30.0</c:v>
                </c:pt>
                <c:pt idx="2">
                  <c:v>31.0</c:v>
                </c:pt>
                <c:pt idx="3">
                  <c:v>35.0</c:v>
                </c:pt>
                <c:pt idx="4">
                  <c:v>42.0</c:v>
                </c:pt>
              </c:numCache>
            </c:numRef>
          </c:val>
        </c:ser>
        <c:axId val="299520664"/>
        <c:axId val="299523688"/>
      </c:barChart>
      <c:catAx>
        <c:axId val="299520664"/>
        <c:scaling>
          <c:orientation val="minMax"/>
        </c:scaling>
        <c:delete val="1"/>
        <c:axPos val="b"/>
        <c:tickLblPos val="nextTo"/>
        <c:crossAx val="299523688"/>
        <c:crosses val="autoZero"/>
        <c:auto val="1"/>
        <c:lblAlgn val="ctr"/>
        <c:lblOffset val="100"/>
      </c:catAx>
      <c:valAx>
        <c:axId val="299523688"/>
        <c:scaling>
          <c:orientation val="minMax"/>
        </c:scaling>
        <c:axPos val="l"/>
        <c:majorGridlines/>
        <c:numFmt formatCode="General" sourceLinked="1"/>
        <c:tickLblPos val="nextTo"/>
        <c:crossAx val="299520664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fr-FR"/>
    </a:p>
  </c:txPr>
  <c:externalData r:id="rId1"/>
</c:chartSpac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 authorId="0" dt="2014-01-08T08:12:06.675" idx="1">
    <p:pos x="33" y="-248"/>
    <p:text>insert semantics level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31927-A8A0-264B-85CC-EE9865D9118C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50C20-5DBD-1B4E-AA01-0F601BE7B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6D48F-EF9A-D647-8CD9-B284A15DFD6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questions: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4B0EC-9754-6C47-A27C-604D86B7C43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questions: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4B0EC-9754-6C47-A27C-604D86B7C43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E105A235-DEE7-DE44-87E4-3204386872DF}" type="slidenum">
              <a:rPr lang="en-US" sz="1200" b="0"/>
              <a:pPr algn="r"/>
              <a:t>61</a:t>
            </a:fld>
            <a:endParaRPr lang="en-US" sz="1200" b="0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EE284F71-7D2C-0843-A64A-55F1AB566535}" type="slidenum">
              <a:rPr lang="en-US" sz="1200" b="0"/>
              <a:pPr algn="r"/>
              <a:t>63</a:t>
            </a:fld>
            <a:endParaRPr lang="en-US" sz="1200" b="0"/>
          </a:p>
        </p:txBody>
      </p:sp>
      <p:sp>
        <p:nvSpPr>
          <p:cNvPr id="313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55330" y="686653"/>
            <a:ext cx="234843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3348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260D0-86F5-D243-9464-188784CEF0F0}" type="datetimeFigureOut">
              <a:rPr lang="fr-FR" smtClean="0"/>
              <a:pPr/>
              <a:t>18/03/19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d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7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Algorithms for speech and language processing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Challenges and perspectives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Words: the problem of </a:t>
            </a:r>
            <a:r>
              <a:rPr lang="en-US" dirty="0" err="1" smtClean="0"/>
              <a:t>oovs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142037"/>
            <a:ext cx="8229600" cy="868363"/>
          </a:xfrm>
        </p:spPr>
        <p:txBody>
          <a:bodyPr/>
          <a:lstStyle/>
          <a:p>
            <a:r>
              <a:rPr lang="en-US" dirty="0" smtClean="0"/>
              <a:t>Heaps law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t="-754" r="8538"/>
          <a:stretch>
            <a:fillRect/>
          </a:stretch>
        </p:blipFill>
        <p:spPr>
          <a:xfrm>
            <a:off x="2133600" y="1538596"/>
            <a:ext cx="3581400" cy="144466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172200" y="1752600"/>
            <a:ext cx="15587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pocket French 50Mw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663288" y="6564868"/>
            <a:ext cx="240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Petersen  et al (2012)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51175"/>
            <a:ext cx="4547202" cy="3173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solution: </a:t>
            </a:r>
            <a:r>
              <a:rPr lang="en-US" dirty="0" err="1" smtClean="0"/>
              <a:t>subword</a:t>
            </a:r>
            <a:r>
              <a:rPr lang="en-US" dirty="0" smtClean="0"/>
              <a:t> codes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character-based language models</a:t>
            </a:r>
          </a:p>
          <a:p>
            <a:pPr lvl="1"/>
            <a:r>
              <a:rPr lang="en-US" dirty="0" smtClean="0"/>
              <a:t>word piece (</a:t>
            </a:r>
            <a:r>
              <a:rPr lang="en-US" dirty="0" err="1" smtClean="0"/>
              <a:t>eg</a:t>
            </a:r>
            <a:r>
              <a:rPr lang="en-US" dirty="0" smtClean="0"/>
              <a:t>.  Byte Pair Encoding)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allows</a:t>
            </a:r>
            <a:r>
              <a:rPr lang="fr-FR" dirty="0" smtClean="0">
                <a:sym typeface="Wingdings"/>
              </a:rPr>
              <a:t> to </a:t>
            </a:r>
            <a:r>
              <a:rPr lang="fr-FR" dirty="0" err="1" smtClean="0">
                <a:sym typeface="Wingdings"/>
              </a:rPr>
              <a:t>generalize</a:t>
            </a:r>
            <a:r>
              <a:rPr lang="fr-FR" dirty="0" smtClean="0">
                <a:sym typeface="Wingdings"/>
              </a:rPr>
              <a:t> to new </a:t>
            </a:r>
            <a:r>
              <a:rPr lang="fr-FR" dirty="0" err="1" smtClean="0">
                <a:sym typeface="Wingdings"/>
              </a:rPr>
              <a:t>combinations</a:t>
            </a:r>
            <a:r>
              <a:rPr lang="fr-FR" dirty="0" smtClean="0">
                <a:sym typeface="Wingdings"/>
              </a:rPr>
              <a:t> of </a:t>
            </a:r>
            <a:r>
              <a:rPr lang="fr-FR" dirty="0" err="1" smtClean="0">
                <a:sym typeface="Wingdings"/>
              </a:rPr>
              <a:t>word</a:t>
            </a:r>
            <a:r>
              <a:rPr lang="fr-FR" dirty="0" smtClean="0">
                <a:sym typeface="Wingdings"/>
              </a:rPr>
              <a:t> parts, </a:t>
            </a:r>
            <a:r>
              <a:rPr lang="fr-FR" dirty="0" err="1" smtClean="0">
                <a:sym typeface="Wingdings"/>
              </a:rPr>
              <a:t>e.g</a:t>
            </a:r>
            <a:r>
              <a:rPr lang="fr-FR" dirty="0" smtClean="0">
                <a:sym typeface="Wingdings"/>
              </a:rPr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solution: episodic memory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cache based model of speech recognition Kuhn &amp; de Mori (1990)</a:t>
            </a:r>
          </a:p>
          <a:p>
            <a:r>
              <a:rPr lang="en-US" dirty="0" smtClean="0"/>
              <a:t>Hybrid LSTM-Cache systems</a:t>
            </a:r>
          </a:p>
          <a:p>
            <a:pPr lvl="1"/>
            <a:r>
              <a:rPr lang="en-US" dirty="0" smtClean="0"/>
              <a:t>Kawakami, Dyer, </a:t>
            </a:r>
            <a:r>
              <a:rPr lang="en-US" dirty="0" err="1" smtClean="0"/>
              <a:t>Blunsom</a:t>
            </a:r>
            <a:r>
              <a:rPr lang="en-US" dirty="0" smtClean="0"/>
              <a:t> (2017)</a:t>
            </a:r>
          </a:p>
          <a:p>
            <a:pPr lvl="1"/>
            <a:r>
              <a:rPr lang="en-US" dirty="0" smtClean="0"/>
              <a:t>Grave </a:t>
            </a:r>
            <a:r>
              <a:rPr lang="en-US" dirty="0" err="1" smtClean="0"/>
              <a:t>Cisse</a:t>
            </a:r>
            <a:r>
              <a:rPr lang="en-US" dirty="0" smtClean="0"/>
              <a:t> </a:t>
            </a:r>
            <a:r>
              <a:rPr lang="en-US" dirty="0" err="1" smtClean="0"/>
              <a:t>Joulin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59" y="4365122"/>
            <a:ext cx="5034740" cy="23277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76480"/>
            <a:ext cx="73914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SCÈNE III.--ALCANTOR, BASQUE, MARIANE, DU CROISY, BESTARIN, LE BARBOUILLÉ, MASCARILLE. 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MASCARILLE.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Je ne puis davantage à propos.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MARIANE.                                                                                                                  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o ciel! de tout ce qu'il doit faire, et sa gloire à tous deux,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Qui sait se montrer des vœux de notre ressentiment: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Si bien de suivre le plus grand embarras?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Mais on puisse ravir à vous payer de vous faire l'ardeur.  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ÉRASTE.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Je ne sais.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6396335"/>
            <a:ext cx="548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 smtClean="0">
                <a:latin typeface="American Typewriter"/>
                <a:cs typeface="American Typewriter"/>
              </a:rPr>
              <a:t>Karpathy</a:t>
            </a:r>
            <a:r>
              <a:rPr lang="fr-FR" sz="1200" dirty="0" smtClean="0">
                <a:latin typeface="American Typewriter"/>
                <a:cs typeface="American Typewriter"/>
              </a:rPr>
              <a:t> (2015). The </a:t>
            </a:r>
            <a:r>
              <a:rPr lang="fr-FR" sz="1200" dirty="0" err="1" smtClean="0">
                <a:latin typeface="American Typewriter"/>
                <a:cs typeface="American Typewriter"/>
              </a:rPr>
              <a:t>Unreasonable</a:t>
            </a:r>
            <a:r>
              <a:rPr lang="fr-FR" sz="1200" dirty="0" smtClean="0">
                <a:latin typeface="American Typewriter"/>
                <a:cs typeface="American Typewriter"/>
              </a:rPr>
              <a:t> </a:t>
            </a:r>
            <a:r>
              <a:rPr lang="fr-FR" sz="1200" dirty="0" err="1" smtClean="0">
                <a:latin typeface="American Typewriter"/>
                <a:cs typeface="American Typewriter"/>
              </a:rPr>
              <a:t>Effectiveness</a:t>
            </a:r>
            <a:r>
              <a:rPr lang="fr-FR" sz="1200" dirty="0" smtClean="0">
                <a:latin typeface="American Typewriter"/>
                <a:cs typeface="American Typewriter"/>
              </a:rPr>
              <a:t> of </a:t>
            </a:r>
            <a:r>
              <a:rPr lang="fr-FR" sz="1200" dirty="0" err="1" smtClean="0">
                <a:latin typeface="American Typewriter"/>
                <a:cs typeface="American Typewriter"/>
              </a:rPr>
              <a:t>Recurrent</a:t>
            </a:r>
            <a:r>
              <a:rPr lang="fr-FR" sz="1200" dirty="0" smtClean="0">
                <a:latin typeface="American Typewriter"/>
                <a:cs typeface="American Typewriter"/>
              </a:rPr>
              <a:t> Neural Networks http://karpathy.github.io/2015/05/21/rnn-effectiveness/</a:t>
            </a:r>
            <a:endParaRPr lang="en-US" sz="1200" dirty="0">
              <a:latin typeface="American Typewriter"/>
              <a:cs typeface="American Typewriter"/>
            </a:endParaRPr>
          </a:p>
        </p:txBody>
      </p:sp>
      <p:grpSp>
        <p:nvGrpSpPr>
          <p:cNvPr id="2" name="Grouper 6"/>
          <p:cNvGrpSpPr/>
          <p:nvPr/>
        </p:nvGrpSpPr>
        <p:grpSpPr>
          <a:xfrm>
            <a:off x="6647791" y="406957"/>
            <a:ext cx="2115209" cy="2641043"/>
            <a:chOff x="5334000" y="3288268"/>
            <a:chExt cx="2115209" cy="2641043"/>
          </a:xfrm>
        </p:grpSpPr>
        <p:sp>
          <p:nvSpPr>
            <p:cNvPr id="8" name="Rectangle 7"/>
            <p:cNvSpPr/>
            <p:nvPr/>
          </p:nvSpPr>
          <p:spPr>
            <a:xfrm flipV="1">
              <a:off x="6477000" y="5234582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334000" y="5559979"/>
              <a:ext cx="1865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  </a:t>
              </a:r>
              <a:r>
                <a:rPr lang="en-US" dirty="0" err="1" smtClean="0"/>
                <a:t>o</a:t>
              </a:r>
              <a:r>
                <a:rPr lang="en-US" dirty="0" smtClean="0"/>
                <a:t>   </a:t>
              </a:r>
              <a:r>
                <a:rPr lang="en-US" dirty="0" err="1" smtClean="0"/>
                <a:t>n</a:t>
              </a:r>
              <a:r>
                <a:rPr lang="en-US" dirty="0" smtClean="0"/>
                <a:t>    </a:t>
              </a:r>
              <a:r>
                <a:rPr lang="en-US" dirty="0" err="1" smtClean="0"/>
                <a:t>j</a:t>
              </a:r>
              <a:r>
                <a:rPr lang="en-US" dirty="0" smtClean="0"/>
                <a:t>   </a:t>
              </a:r>
              <a:r>
                <a:rPr lang="en-US" dirty="0" err="1" smtClean="0"/>
                <a:t>o</a:t>
              </a:r>
              <a:r>
                <a:rPr lang="en-US" dirty="0" smtClean="0"/>
                <a:t>   </a:t>
              </a:r>
              <a:r>
                <a:rPr lang="en-US" dirty="0" err="1" smtClean="0"/>
                <a:t>u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6477000" y="4419600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6477000" y="3733800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avec flèche 11"/>
            <p:cNvCxnSpPr>
              <a:stCxn id="8" idx="2"/>
              <a:endCxn id="10" idx="0"/>
            </p:cNvCxnSpPr>
            <p:nvPr/>
          </p:nvCxnSpPr>
          <p:spPr>
            <a:xfrm rot="5400000" flipH="1" flipV="1">
              <a:off x="6681523" y="4953000"/>
              <a:ext cx="5631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0" idx="2"/>
              <a:endCxn id="11" idx="0"/>
            </p:cNvCxnSpPr>
            <p:nvPr/>
          </p:nvCxnSpPr>
          <p:spPr>
            <a:xfrm rot="5400000" flipH="1" flipV="1">
              <a:off x="6746114" y="4202609"/>
              <a:ext cx="4339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6"/>
            <p:cNvCxnSpPr>
              <a:stCxn id="10" idx="3"/>
              <a:endCxn id="10" idx="0"/>
            </p:cNvCxnSpPr>
            <p:nvPr/>
          </p:nvCxnSpPr>
          <p:spPr>
            <a:xfrm flipH="1">
              <a:off x="6963105" y="4545509"/>
              <a:ext cx="486104" cy="125909"/>
            </a:xfrm>
            <a:prstGeom prst="bentConnector4">
              <a:avLst>
                <a:gd name="adj1" fmla="val -47027"/>
                <a:gd name="adj2" fmla="val 28156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6834347" y="328826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</a:t>
              </a:r>
              <a:endParaRPr lang="en-US" dirty="0"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85800" y="1539083"/>
            <a:ext cx="4580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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RNN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trained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to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predict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the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next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character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0140" y="6023365"/>
            <a:ext cx="247146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i="1" dirty="0" smtClean="0"/>
              <a:t>Trained on </a:t>
            </a:r>
            <a:r>
              <a:rPr lang="en-US" sz="1600" i="1" dirty="0" err="1" smtClean="0"/>
              <a:t>Molière’s</a:t>
            </a:r>
            <a:r>
              <a:rPr lang="en-US" sz="1600" i="1" dirty="0" smtClean="0"/>
              <a:t> work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577851"/>
          </a:xfrm>
        </p:spPr>
        <p:txBody>
          <a:bodyPr>
            <a:noAutofit/>
          </a:bodyPr>
          <a:lstStyle/>
          <a:p>
            <a:r>
              <a:rPr lang="en-US" sz="3200" dirty="0" smtClean="0"/>
              <a:t>sentences: the problem of </a:t>
            </a:r>
            <a:r>
              <a:rPr lang="en-US" sz="3200" dirty="0" err="1" smtClean="0"/>
              <a:t>systematicity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958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81600"/>
            <a:ext cx="3606957" cy="1358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2960534" cy="1231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95600"/>
            <a:ext cx="2654300" cy="1968500"/>
          </a:xfrm>
          <a:prstGeom prst="rect">
            <a:avLst/>
          </a:prstGeom>
        </p:spPr>
      </p:pic>
      <p:sp>
        <p:nvSpPr>
          <p:cNvPr id="25" name="Espace réservé du contenu 2"/>
          <p:cNvSpPr>
            <a:spLocks noGrp="1"/>
          </p:cNvSpPr>
          <p:nvPr>
            <p:ph idx="1"/>
          </p:nvPr>
        </p:nvSpPr>
        <p:spPr>
          <a:xfrm>
            <a:off x="5157254" y="1828800"/>
            <a:ext cx="3605746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infants acquire number agreement (in comprehension) at 18 months </a:t>
            </a:r>
            <a:r>
              <a:rPr lang="en-US" sz="2857" dirty="0" smtClean="0"/>
              <a:t>(Xi et al, in prep)</a:t>
            </a:r>
            <a:endParaRPr lang="en-US" dirty="0" smtClean="0"/>
          </a:p>
          <a:p>
            <a:r>
              <a:rPr lang="en-US" dirty="0" smtClean="0"/>
              <a:t>Materials: </a:t>
            </a:r>
          </a:p>
          <a:p>
            <a:pPr lvl="1"/>
            <a:r>
              <a:rPr lang="fr-FR" dirty="0" smtClean="0"/>
              <a:t>1.3M sentences </a:t>
            </a:r>
            <a:r>
              <a:rPr lang="fr-FR" dirty="0" err="1" smtClean="0"/>
              <a:t>from</a:t>
            </a:r>
            <a:r>
              <a:rPr lang="fr-FR" dirty="0" smtClean="0"/>
              <a:t> 2013 </a:t>
            </a:r>
            <a:r>
              <a:rPr lang="fr-FR" dirty="0" err="1" smtClean="0"/>
              <a:t>Wikipedia</a:t>
            </a:r>
            <a:r>
              <a:rPr lang="fr-FR" dirty="0" smtClean="0"/>
              <a:t> dump</a:t>
            </a:r>
          </a:p>
          <a:p>
            <a:pPr lvl="1"/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50words</a:t>
            </a:r>
          </a:p>
          <a:p>
            <a:pPr lvl="1"/>
            <a:r>
              <a:rPr lang="fr-FR" dirty="0" err="1" smtClean="0"/>
              <a:t>singular</a:t>
            </a:r>
            <a:r>
              <a:rPr lang="fr-FR" dirty="0" smtClean="0"/>
              <a:t> or plural </a:t>
            </a:r>
            <a:r>
              <a:rPr lang="fr-FR" dirty="0" err="1" smtClean="0"/>
              <a:t>noun</a:t>
            </a:r>
            <a:r>
              <a:rPr lang="fr-FR" dirty="0" smtClean="0"/>
              <a:t> </a:t>
            </a:r>
            <a:r>
              <a:rPr lang="fr-FR" dirty="0" err="1" smtClean="0"/>
              <a:t>subject</a:t>
            </a:r>
            <a:endParaRPr lang="fr-FR" dirty="0" smtClean="0"/>
          </a:p>
          <a:p>
            <a:pPr lvl="1"/>
            <a:r>
              <a:rPr lang="fr-FR" dirty="0" smtClean="0"/>
              <a:t>least one </a:t>
            </a:r>
            <a:r>
              <a:rPr lang="fr-FR" dirty="0" err="1" smtClean="0"/>
              <a:t>subject-verb</a:t>
            </a:r>
            <a:r>
              <a:rPr lang="fr-FR" dirty="0" smtClean="0"/>
              <a:t> </a:t>
            </a:r>
            <a:r>
              <a:rPr lang="fr-FR" dirty="0" err="1" smtClean="0"/>
              <a:t>dependency</a:t>
            </a:r>
            <a:endParaRPr lang="fr-FR" dirty="0" smtClean="0"/>
          </a:p>
          <a:p>
            <a:r>
              <a:rPr lang="fr-FR" dirty="0" smtClean="0"/>
              <a:t>system: </a:t>
            </a:r>
            <a:r>
              <a:rPr lang="fr-FR" dirty="0" err="1" smtClean="0"/>
              <a:t>word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RNN/LSTM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er 15"/>
          <p:cNvGrpSpPr/>
          <p:nvPr/>
        </p:nvGrpSpPr>
        <p:grpSpPr>
          <a:xfrm>
            <a:off x="457200" y="2286000"/>
            <a:ext cx="3124200" cy="2899032"/>
            <a:chOff x="5486400" y="1676400"/>
            <a:chExt cx="3124200" cy="2899032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0" y="1676400"/>
              <a:ext cx="3124200" cy="289903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077200" y="1740091"/>
              <a:ext cx="533400" cy="545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671942" y="1371600"/>
            <a:ext cx="320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 language model</a:t>
            </a:r>
          </a:p>
          <a:p>
            <a:r>
              <a:rPr lang="en-US" dirty="0" smtClean="0"/>
              <a:t>testing on number agreement</a:t>
            </a:r>
          </a:p>
          <a:p>
            <a:r>
              <a:rPr lang="en-US" dirty="0" smtClean="0"/>
              <a:t>error rate: &lt; 5%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85563" y="2349691"/>
            <a:ext cx="2553037" cy="3365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  <p:graphicFrame>
        <p:nvGraphicFramePr>
          <p:cNvPr id="9" name="Graphique 8"/>
          <p:cNvGraphicFramePr/>
          <p:nvPr/>
        </p:nvGraphicFramePr>
        <p:xfrm>
          <a:off x="4259097" y="0"/>
          <a:ext cx="4572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227573" y="4114800"/>
            <a:ext cx="35560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0            1         2          3             4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11" name="Graphique 10"/>
          <p:cNvGraphicFramePr/>
          <p:nvPr/>
        </p:nvGraphicFramePr>
        <p:xfrm>
          <a:off x="4572000" y="4572000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necteur droit 12"/>
          <p:cNvCxnSpPr/>
          <p:nvPr/>
        </p:nvCxnSpPr>
        <p:spPr>
          <a:xfrm rot="10800000">
            <a:off x="4953002" y="5545369"/>
            <a:ext cx="4027992" cy="1588"/>
          </a:xfrm>
          <a:prstGeom prst="line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er 15"/>
          <p:cNvGrpSpPr/>
          <p:nvPr/>
        </p:nvGrpSpPr>
        <p:grpSpPr>
          <a:xfrm>
            <a:off x="457200" y="2286000"/>
            <a:ext cx="3124200" cy="2899032"/>
            <a:chOff x="5486400" y="1676400"/>
            <a:chExt cx="3124200" cy="2899032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1676400"/>
              <a:ext cx="3124200" cy="289903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077200" y="1740091"/>
              <a:ext cx="533400" cy="545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671942" y="1371600"/>
            <a:ext cx="320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 language model</a:t>
            </a:r>
          </a:p>
          <a:p>
            <a:r>
              <a:rPr lang="en-US" dirty="0" smtClean="0"/>
              <a:t>testing on number agreement</a:t>
            </a:r>
          </a:p>
          <a:p>
            <a:r>
              <a:rPr lang="en-US" dirty="0" smtClean="0"/>
              <a:t>error rate: &lt; 5%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600" y="5282309"/>
            <a:ext cx="1816400" cy="13470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compositionality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35814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He </a:t>
            </a:r>
            <a:r>
              <a:rPr lang="en-US" dirty="0" err="1" smtClean="0"/>
              <a:t>daxed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 err="1" smtClean="0"/>
              <a:t>daxed</a:t>
            </a:r>
            <a:r>
              <a:rPr lang="en-US" dirty="0" smtClean="0"/>
              <a:t> </a:t>
            </a:r>
            <a:r>
              <a:rPr lang="en-US" dirty="0" smtClean="0"/>
              <a:t>twice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 err="1" smtClean="0"/>
              <a:t>blicked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 err="1" smtClean="0"/>
              <a:t>blicked</a:t>
            </a:r>
            <a:r>
              <a:rPr lang="en-US" dirty="0" smtClean="0"/>
              <a:t> twice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31" t="11400" r="12213" b="24576"/>
          <a:stretch>
            <a:fillRect/>
          </a:stretch>
        </p:blipFill>
        <p:spPr>
          <a:xfrm>
            <a:off x="4343400" y="1417639"/>
            <a:ext cx="690201" cy="117316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31" t="11400" r="12213" b="24576"/>
          <a:stretch>
            <a:fillRect/>
          </a:stretch>
        </p:blipFill>
        <p:spPr>
          <a:xfrm>
            <a:off x="4267200" y="2819400"/>
            <a:ext cx="672457" cy="1143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31" t="11400" r="12213" b="24576"/>
          <a:stretch>
            <a:fillRect/>
          </a:stretch>
        </p:blipFill>
        <p:spPr>
          <a:xfrm>
            <a:off x="5105400" y="2743199"/>
            <a:ext cx="717288" cy="12192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clrChange>
              <a:clrFrom>
                <a:srgbClr val="9F9EB6"/>
              </a:clrFrom>
              <a:clrTo>
                <a:srgbClr val="9F9EB6">
                  <a:alpha val="0"/>
                </a:srgbClr>
              </a:clrTo>
            </a:clrChange>
            <a:lum bright="39000" contrast="22000"/>
          </a:blip>
          <a:stretch>
            <a:fillRect/>
          </a:stretch>
        </p:blipFill>
        <p:spPr>
          <a:xfrm>
            <a:off x="4403165" y="4495800"/>
            <a:ext cx="854635" cy="128428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502193" y="5943600"/>
            <a:ext cx="52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en-US" sz="4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5517"/>
            <a:ext cx="8527165" cy="17642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2324099"/>
            <a:ext cx="3815341" cy="131199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096502" y="6519446"/>
            <a:ext cx="2123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Lake &amp; </a:t>
            </a:r>
            <a:r>
              <a:rPr lang="en-US" sz="1600" dirty="0" err="1" smtClean="0"/>
              <a:t>Baroni</a:t>
            </a:r>
            <a:r>
              <a:rPr lang="en-US" sz="1600" dirty="0" smtClean="0"/>
              <a:t> (2017)</a:t>
            </a:r>
            <a:endParaRPr lang="en-US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843264"/>
            <a:ext cx="2669671" cy="20241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36111" y="5867400"/>
            <a:ext cx="228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train: random subset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rcRect b="47377"/>
          <a:stretch>
            <a:fillRect/>
          </a:stretch>
        </p:blipFill>
        <p:spPr>
          <a:xfrm>
            <a:off x="4114801" y="3738978"/>
            <a:ext cx="2803351" cy="204208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55986" y="2590800"/>
            <a:ext cx="246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architecture</a:t>
            </a:r>
          </a:p>
          <a:p>
            <a:r>
              <a:rPr lang="en-US" dirty="0" smtClean="0"/>
              <a:t>2 layers LSTM, 200 hidden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4369214" y="5754469"/>
            <a:ext cx="264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as a function of action sequence length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096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train with </a:t>
            </a:r>
          </a:p>
          <a:p>
            <a:pPr lvl="1"/>
            <a:r>
              <a:rPr lang="en-US" dirty="0" smtClean="0"/>
              <a:t>composed actions: (run, walk, look )+ (twice, thrice, left, and V, etc)</a:t>
            </a:r>
          </a:p>
          <a:p>
            <a:pPr lvl="1"/>
            <a:r>
              <a:rPr lang="en-US" dirty="0" err="1" smtClean="0"/>
              <a:t>uncomposed</a:t>
            </a:r>
            <a:r>
              <a:rPr lang="en-US" dirty="0" smtClean="0"/>
              <a:t> novel action: jump</a:t>
            </a:r>
          </a:p>
          <a:p>
            <a:r>
              <a:rPr lang="en-US" dirty="0" smtClean="0"/>
              <a:t>test with </a:t>
            </a:r>
          </a:p>
          <a:p>
            <a:pPr lvl="1"/>
            <a:r>
              <a:rPr lang="en-US" dirty="0" smtClean="0"/>
              <a:t>novel combinations of composed actions: 90% correct</a:t>
            </a:r>
          </a:p>
          <a:p>
            <a:pPr lvl="1"/>
            <a:r>
              <a:rPr lang="en-US" dirty="0" smtClean="0"/>
              <a:t>combination of basic action: 0.08%-1.2% correct </a:t>
            </a:r>
          </a:p>
          <a:p>
            <a:r>
              <a:rPr lang="en-US" dirty="0" smtClean="0"/>
              <a:t>Same problem in translation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1" y="3886200"/>
            <a:ext cx="2674359" cy="18815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43599" y="5767765"/>
            <a:ext cx="320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machine needs a lot of evidence that the novel action can be composed to generalize </a:t>
            </a:r>
            <a:endParaRPr lang="en-US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6519446"/>
            <a:ext cx="2123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Lake &amp; </a:t>
            </a:r>
            <a:r>
              <a:rPr lang="en-US" sz="1600" dirty="0" err="1" smtClean="0"/>
              <a:t>Baroni</a:t>
            </a:r>
            <a:r>
              <a:rPr lang="en-US" sz="1600" dirty="0" smtClean="0"/>
              <a:t> (2017)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law, everywhere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sounds</a:t>
            </a:r>
          </a:p>
          <a:p>
            <a:endParaRPr lang="en-US" dirty="0" smtClean="0"/>
          </a:p>
          <a:p>
            <a:r>
              <a:rPr lang="en-US" dirty="0" smtClean="0"/>
              <a:t>words</a:t>
            </a:r>
          </a:p>
          <a:p>
            <a:endParaRPr lang="en-US" dirty="0" smtClean="0"/>
          </a:p>
          <a:p>
            <a:r>
              <a:rPr lang="en-US" dirty="0" smtClean="0"/>
              <a:t>sentences</a:t>
            </a:r>
          </a:p>
          <a:p>
            <a:endParaRPr lang="en-US" dirty="0" smtClean="0"/>
          </a:p>
          <a:p>
            <a:r>
              <a:rPr lang="en-US" dirty="0" smtClean="0"/>
              <a:t>languages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t="-754" r="8538"/>
          <a:stretch>
            <a:fillRect/>
          </a:stretch>
        </p:blipFill>
        <p:spPr>
          <a:xfrm>
            <a:off x="4572000" y="2684549"/>
            <a:ext cx="2520366" cy="1016662"/>
          </a:xfrm>
          <a:prstGeom prst="rect">
            <a:avLst/>
          </a:prstGeom>
        </p:spPr>
      </p:pic>
      <p:pic>
        <p:nvPicPr>
          <p:cNvPr id="6" name="Shape 138"/>
          <p:cNvPicPr preferRelativeResize="0"/>
          <p:nvPr/>
        </p:nvPicPr>
        <p:blipFill rotWithShape="1">
          <a:blip r:embed="rId3">
            <a:alphaModFix/>
          </a:blip>
          <a:srcRect r="11987"/>
          <a:stretch/>
        </p:blipFill>
        <p:spPr>
          <a:xfrm>
            <a:off x="3365704" y="5181600"/>
            <a:ext cx="4217630" cy="971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raphique 6"/>
          <p:cNvGraphicFramePr/>
          <p:nvPr/>
        </p:nvGraphicFramePr>
        <p:xfrm>
          <a:off x="4114126" y="3797670"/>
          <a:ext cx="3656252" cy="138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phique 7"/>
          <p:cNvGraphicFramePr/>
          <p:nvPr/>
        </p:nvGraphicFramePr>
        <p:xfrm>
          <a:off x="3569019" y="1450680"/>
          <a:ext cx="2181547" cy="1233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Fodor &amp; </a:t>
            </a:r>
            <a:r>
              <a:rPr lang="en-US" sz="3600" dirty="0" err="1" smtClean="0"/>
              <a:t>Pylyshyn</a:t>
            </a:r>
            <a:r>
              <a:rPr lang="en-US" sz="3600" dirty="0" smtClean="0"/>
              <a:t> (1990) argument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143000"/>
            <a:ext cx="8686800" cy="5562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mental representations have a constituent structure</a:t>
            </a:r>
          </a:p>
          <a:p>
            <a:pPr lvl="1"/>
            <a:r>
              <a:rPr lang="en-US" dirty="0" smtClean="0"/>
              <a:t> they are not atomic or </a:t>
            </a:r>
            <a:r>
              <a:rPr lang="en-US" dirty="0" err="1" smtClean="0"/>
              <a:t>hollistic</a:t>
            </a:r>
            <a:r>
              <a:rPr lang="en-US" dirty="0" smtClean="0"/>
              <a:t> but have parts with specific roles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the red cow; cheese or desert, </a:t>
            </a:r>
            <a:r>
              <a:rPr lang="en-US" dirty="0" err="1" smtClean="0"/>
              <a:t>Vx</a:t>
            </a:r>
            <a:r>
              <a:rPr lang="en-US" dirty="0" smtClean="0"/>
              <a:t> </a:t>
            </a:r>
            <a:r>
              <a:rPr lang="en-US" dirty="0" err="1" smtClean="0"/>
              <a:t>R(x</a:t>
            </a:r>
            <a:r>
              <a:rPr lang="en-US" dirty="0" smtClean="0"/>
              <a:t>), A-&gt;B</a:t>
            </a:r>
          </a:p>
          <a:p>
            <a:pPr lvl="1"/>
            <a:r>
              <a:rPr lang="fr-FR" dirty="0" err="1" smtClean="0">
                <a:sym typeface="Wingdings"/>
              </a:rPr>
              <a:t>Some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constituents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can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be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recursive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 P.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M.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nice</a:t>
            </a:r>
            <a:r>
              <a:rPr lang="fr-FR" dirty="0" smtClean="0">
                <a:sym typeface="Wingdings"/>
              </a:rPr>
              <a:t> » -&gt; J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P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M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nice</a:t>
            </a:r>
            <a:r>
              <a:rPr lang="fr-FR" dirty="0" smtClean="0">
                <a:sym typeface="Wingdings"/>
              </a:rPr>
              <a:t> » »</a:t>
            </a:r>
            <a:endParaRPr lang="en-US" dirty="0" smtClean="0"/>
          </a:p>
          <a:p>
            <a:r>
              <a:rPr lang="en-US" dirty="0" smtClean="0"/>
              <a:t>mental processes are structure sensitive</a:t>
            </a:r>
          </a:p>
          <a:p>
            <a:pPr lvl="1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combinatorial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semantics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semantics</a:t>
            </a:r>
            <a:r>
              <a:rPr lang="fr-FR" dirty="0" smtClean="0">
                <a:sym typeface="Wingdings"/>
              </a:rPr>
              <a:t> of « J. loves M. » </a:t>
            </a:r>
            <a:r>
              <a:rPr lang="fr-FR" dirty="0" err="1" smtClean="0">
                <a:sym typeface="Wingdings"/>
              </a:rPr>
              <a:t>derived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from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semantics</a:t>
            </a:r>
            <a:r>
              <a:rPr lang="fr-FR" dirty="0" smtClean="0">
                <a:sym typeface="Wingdings"/>
              </a:rPr>
              <a:t> of « J. », « loves » and « M. »</a:t>
            </a:r>
          </a:p>
          <a:p>
            <a:pPr lvl="1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logical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inferences</a:t>
            </a:r>
            <a:r>
              <a:rPr lang="fr-FR" dirty="0" smtClean="0">
                <a:sym typeface="Wingdings"/>
              </a:rPr>
              <a:t>:</a:t>
            </a:r>
          </a:p>
          <a:p>
            <a:pPr lvl="2"/>
            <a:r>
              <a:rPr lang="fr-FR" dirty="0" smtClean="0">
                <a:sym typeface="Wingdings"/>
              </a:rPr>
              <a:t>A-&gt;B, A   </a:t>
            </a:r>
            <a:r>
              <a:rPr lang="fr-FR" dirty="0" err="1" smtClean="0">
                <a:sym typeface="Wingdings"/>
              </a:rPr>
              <a:t>entails</a:t>
            </a:r>
            <a:r>
              <a:rPr lang="fr-FR" dirty="0" smtClean="0">
                <a:sym typeface="Wingdings"/>
              </a:rPr>
              <a:t> B  ; </a:t>
            </a:r>
            <a:r>
              <a:rPr lang="fr-FR" dirty="0" err="1" smtClean="0">
                <a:sym typeface="Wingdings"/>
              </a:rPr>
              <a:t>this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does</a:t>
            </a:r>
            <a:r>
              <a:rPr lang="fr-FR" dirty="0" smtClean="0">
                <a:sym typeface="Wingdings"/>
              </a:rPr>
              <a:t> not </a:t>
            </a:r>
            <a:r>
              <a:rPr lang="fr-FR" dirty="0" err="1" smtClean="0">
                <a:sym typeface="Wingdings"/>
              </a:rPr>
              <a:t>depend</a:t>
            </a:r>
            <a:r>
              <a:rPr lang="fr-FR" dirty="0" smtClean="0">
                <a:sym typeface="Wingdings"/>
              </a:rPr>
              <a:t> on the </a:t>
            </a:r>
            <a:r>
              <a:rPr lang="fr-FR" dirty="0" err="1" smtClean="0">
                <a:sym typeface="Wingdings"/>
              </a:rPr>
              <a:t>meaning</a:t>
            </a:r>
            <a:r>
              <a:rPr lang="fr-FR" dirty="0" smtClean="0">
                <a:sym typeface="Wingdings"/>
              </a:rPr>
              <a:t> of A and B but on the structure of the </a:t>
            </a:r>
            <a:r>
              <a:rPr lang="fr-FR" dirty="0" err="1" smtClean="0">
                <a:sym typeface="Wingdings"/>
              </a:rPr>
              <a:t>representations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as a </a:t>
            </a:r>
            <a:r>
              <a:rPr lang="fr-FR" dirty="0" err="1" smtClean="0">
                <a:sym typeface="Wingdings"/>
              </a:rPr>
              <a:t>result</a:t>
            </a:r>
            <a:r>
              <a:rPr lang="fr-FR" dirty="0" smtClean="0">
                <a:sym typeface="Wingdings"/>
              </a:rPr>
              <a:t>, mental computations are</a:t>
            </a:r>
          </a:p>
          <a:p>
            <a:pPr lvl="1"/>
            <a:r>
              <a:rPr lang="fr-FR" dirty="0" err="1" smtClean="0">
                <a:sym typeface="Wingdings"/>
              </a:rPr>
              <a:t>systematic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smtClean="0">
                <a:sym typeface="Wingdings"/>
              </a:rPr>
              <a:t>all </a:t>
            </a:r>
            <a:r>
              <a:rPr lang="fr-FR" dirty="0" err="1" smtClean="0">
                <a:sym typeface="Wingdings"/>
              </a:rPr>
              <a:t>humans</a:t>
            </a:r>
            <a:r>
              <a:rPr lang="fr-FR" dirty="0" smtClean="0">
                <a:sym typeface="Wingdings"/>
              </a:rPr>
              <a:t> are </a:t>
            </a:r>
            <a:r>
              <a:rPr lang="fr-FR" dirty="0" err="1" smtClean="0">
                <a:sym typeface="Wingdings"/>
              </a:rPr>
              <a:t>mortal</a:t>
            </a:r>
            <a:r>
              <a:rPr lang="fr-FR" dirty="0" smtClean="0">
                <a:sym typeface="Wingdings"/>
              </a:rPr>
              <a:t> -&gt; John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moral, Mary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mortal</a:t>
            </a:r>
            <a:r>
              <a:rPr lang="fr-FR" dirty="0" smtClean="0">
                <a:sym typeface="Wingdings"/>
              </a:rPr>
              <a:t>, etc.</a:t>
            </a:r>
          </a:p>
          <a:p>
            <a:pPr lvl="2"/>
            <a:r>
              <a:rPr lang="fr-FR" dirty="0" smtClean="0">
                <a:sym typeface="Wingdings"/>
              </a:rPr>
              <a:t>« Paul </a:t>
            </a:r>
            <a:r>
              <a:rPr lang="fr-FR" dirty="0" err="1" smtClean="0">
                <a:sym typeface="Wingdings"/>
              </a:rPr>
              <a:t>likes</a:t>
            </a:r>
            <a:r>
              <a:rPr lang="fr-FR" dirty="0" smtClean="0">
                <a:sym typeface="Wingdings"/>
              </a:rPr>
              <a:t> fruits » grammatical -&gt; « Paul </a:t>
            </a:r>
            <a:r>
              <a:rPr lang="fr-FR" dirty="0" err="1" smtClean="0">
                <a:sym typeface="Wingdings"/>
              </a:rPr>
              <a:t>likes</a:t>
            </a:r>
            <a:r>
              <a:rPr lang="fr-FR" dirty="0" smtClean="0">
                <a:sym typeface="Wingdings"/>
              </a:rPr>
              <a:t> fruits » </a:t>
            </a:r>
            <a:r>
              <a:rPr lang="fr-FR" dirty="0" err="1" smtClean="0">
                <a:sym typeface="Wingdings"/>
              </a:rPr>
              <a:t>also</a:t>
            </a:r>
            <a:r>
              <a:rPr lang="fr-FR" dirty="0" smtClean="0">
                <a:sym typeface="Wingdings"/>
              </a:rPr>
              <a:t> grammatical, </a:t>
            </a:r>
            <a:r>
              <a:rPr lang="fr-FR" dirty="0" err="1" smtClean="0">
                <a:sym typeface="Wingdings"/>
              </a:rPr>
              <a:t>etc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productive (</a:t>
            </a:r>
            <a:r>
              <a:rPr lang="fr-FR" dirty="0" err="1" smtClean="0">
                <a:sym typeface="Wingdings"/>
              </a:rPr>
              <a:t>achieve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discrete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infinity</a:t>
            </a:r>
            <a:r>
              <a:rPr lang="fr-FR" dirty="0" smtClean="0">
                <a:sym typeface="Wingdings"/>
              </a:rPr>
              <a:t>)</a:t>
            </a:r>
          </a:p>
          <a:p>
            <a:pPr lvl="2"/>
            <a:r>
              <a:rPr lang="fr-FR" dirty="0" smtClean="0">
                <a:sym typeface="Wingdings"/>
              </a:rPr>
              <a:t>the </a:t>
            </a:r>
            <a:r>
              <a:rPr lang="fr-FR" dirty="0" err="1" smtClean="0">
                <a:sym typeface="Wingdings"/>
              </a:rPr>
              <a:t>list</a:t>
            </a:r>
            <a:r>
              <a:rPr lang="fr-FR" dirty="0" smtClean="0">
                <a:sym typeface="Wingdings"/>
              </a:rPr>
              <a:t> of </a:t>
            </a:r>
            <a:r>
              <a:rPr lang="fr-FR" dirty="0" err="1" smtClean="0">
                <a:sym typeface="Wingdings"/>
              </a:rPr>
              <a:t>thoughts</a:t>
            </a:r>
            <a:r>
              <a:rPr lang="fr-FR" dirty="0" smtClean="0">
                <a:sym typeface="Wingdings"/>
              </a:rPr>
              <a:t>/sentences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not </a:t>
            </a:r>
            <a:r>
              <a:rPr lang="fr-FR" dirty="0" err="1" smtClean="0">
                <a:sym typeface="Wingdings"/>
              </a:rPr>
              <a:t>finite</a:t>
            </a:r>
            <a:r>
              <a:rPr lang="fr-FR" dirty="0" smtClean="0">
                <a:sym typeface="Wingdings"/>
              </a:rPr>
              <a:t> (I </a:t>
            </a:r>
            <a:r>
              <a:rPr lang="fr-FR" dirty="0" err="1" smtClean="0">
                <a:sym typeface="Wingdings"/>
              </a:rPr>
              <a:t>can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construct</a:t>
            </a:r>
            <a:r>
              <a:rPr lang="fr-FR" dirty="0" smtClean="0">
                <a:sym typeface="Wingdings"/>
              </a:rPr>
              <a:t> new </a:t>
            </a:r>
            <a:r>
              <a:rPr lang="fr-FR" dirty="0" err="1" smtClean="0">
                <a:sym typeface="Wingdings"/>
              </a:rPr>
              <a:t>thoughts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with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old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ones</a:t>
            </a:r>
            <a:r>
              <a:rPr lang="fr-FR" dirty="0" smtClean="0">
                <a:sym typeface="Wingdings"/>
              </a:rPr>
              <a:t>)</a:t>
            </a:r>
          </a:p>
          <a:p>
            <a:r>
              <a:rPr lang="fr-FR" dirty="0" err="1" smtClean="0">
                <a:sym typeface="Wingdings"/>
              </a:rPr>
              <a:t>connectionist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representations</a:t>
            </a:r>
            <a:r>
              <a:rPr lang="fr-FR" dirty="0" smtClean="0">
                <a:sym typeface="Wingdings"/>
              </a:rPr>
              <a:t> have none of </a:t>
            </a:r>
            <a:r>
              <a:rPr lang="fr-FR" dirty="0" err="1" smtClean="0">
                <a:sym typeface="Wingdings"/>
              </a:rPr>
              <a:t>these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properties</a:t>
            </a:r>
            <a:endParaRPr lang="fr-FR" dirty="0" smtClean="0">
              <a:sym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rule systems</a:t>
            </a:r>
          </a:p>
          <a:p>
            <a:pPr lvl="1"/>
            <a:r>
              <a:rPr lang="en-US" dirty="0" smtClean="0"/>
              <a:t>hand-written rules</a:t>
            </a:r>
          </a:p>
          <a:p>
            <a:pPr lvl="1"/>
            <a:r>
              <a:rPr lang="en-US" dirty="0" smtClean="0"/>
              <a:t>non parametric Bayesian</a:t>
            </a:r>
          </a:p>
          <a:p>
            <a:r>
              <a:rPr lang="en-US" dirty="0" smtClean="0"/>
              <a:t>tensor products </a:t>
            </a:r>
            <a:r>
              <a:rPr lang="en-US" sz="2400" dirty="0" smtClean="0"/>
              <a:t>(</a:t>
            </a:r>
            <a:r>
              <a:rPr lang="en-US" sz="2400" dirty="0" err="1" smtClean="0"/>
              <a:t>Smolensky</a:t>
            </a:r>
            <a:r>
              <a:rPr lang="en-US" sz="2400" dirty="0" smtClean="0"/>
              <a:t>, 1990)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52401"/>
            <a:ext cx="9144000" cy="1066799"/>
          </a:xfrm>
        </p:spPr>
        <p:txBody>
          <a:bodyPr>
            <a:normAutofit/>
          </a:bodyPr>
          <a:lstStyle/>
          <a:p>
            <a:pPr lvl="1" indent="-474663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Smolensky</a:t>
            </a:r>
            <a:r>
              <a:rPr lang="en-US" dirty="0" smtClean="0"/>
              <a:t> response: filler/roles &amp; tensor products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62000" y="2596277"/>
            <a:ext cx="3724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loves Mary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=Mary}</a:t>
            </a:r>
          </a:p>
          <a:p>
            <a:endParaRPr lang="en-US" dirty="0" smtClean="0"/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79998" y="207454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1425169" y="2226945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905000" y="2074545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64" name="ZoneTexte 63"/>
          <p:cNvSpPr txBox="1"/>
          <p:nvPr/>
        </p:nvSpPr>
        <p:spPr>
          <a:xfrm>
            <a:off x="5257800" y="2596277"/>
            <a:ext cx="37076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Paul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=Mary,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=Paul}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60621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66" name="Connecteur droit 65"/>
          <p:cNvCxnSpPr/>
          <p:nvPr/>
        </p:nvCxnSpPr>
        <p:spPr>
          <a:xfrm rot="5400000">
            <a:off x="56160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65" idx="2"/>
          </p:cNvCxnSpPr>
          <p:nvPr/>
        </p:nvCxnSpPr>
        <p:spPr>
          <a:xfrm rot="5400000">
            <a:off x="59878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rot="16200000" flipH="1">
            <a:off x="63391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5475798" y="207454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70" name="ZoneTexte 69"/>
          <p:cNvSpPr txBox="1"/>
          <p:nvPr/>
        </p:nvSpPr>
        <p:spPr>
          <a:xfrm>
            <a:off x="5983711" y="2226945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6400800" y="2074545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72" name="ZoneTexte 71"/>
          <p:cNvSpPr txBox="1"/>
          <p:nvPr/>
        </p:nvSpPr>
        <p:spPr>
          <a:xfrm>
            <a:off x="643329" y="3733800"/>
            <a:ext cx="7433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ym typeface="Wingdings"/>
              </a:rPr>
              <a:t>The </a:t>
            </a:r>
            <a:r>
              <a:rPr lang="fr-FR" u="sng" dirty="0" err="1" smtClean="0">
                <a:sym typeface="Wingdings"/>
              </a:rPr>
              <a:t>recipe</a:t>
            </a:r>
            <a:r>
              <a:rPr lang="fr-FR" u="sng" dirty="0" smtClean="0">
                <a:sym typeface="Wingdings"/>
              </a:rPr>
              <a:t>:</a:t>
            </a:r>
          </a:p>
          <a:p>
            <a:pPr>
              <a:buFont typeface="Wingdings" pitchFamily="4" charset="2"/>
              <a:buChar char="à"/>
            </a:pPr>
            <a:r>
              <a:rPr lang="fr-FR" dirty="0" smtClean="0">
                <a:sym typeface="Wingdings"/>
              </a:rPr>
              <a:t>1. </a:t>
            </a:r>
            <a:r>
              <a:rPr lang="fr-FR" dirty="0" err="1" smtClean="0">
                <a:sym typeface="Wingdings"/>
              </a:rPr>
              <a:t>define</a:t>
            </a:r>
            <a:r>
              <a:rPr lang="fr-FR" dirty="0" smtClean="0">
                <a:sym typeface="Wingdings"/>
              </a:rPr>
              <a:t> fillers and </a:t>
            </a:r>
            <a:r>
              <a:rPr lang="fr-FR" dirty="0" err="1" smtClean="0">
                <a:sym typeface="Wingdings"/>
              </a:rPr>
              <a:t>roles</a:t>
            </a:r>
            <a:endParaRPr lang="fr-FR" dirty="0" smtClean="0">
              <a:sym typeface="Wingdings"/>
            </a:endParaRPr>
          </a:p>
          <a:p>
            <a:pPr>
              <a:buFont typeface="Wingdings" pitchFamily="4" charset="2"/>
              <a:buChar char="à"/>
            </a:pPr>
            <a:r>
              <a:rPr lang="fr-FR" dirty="0" smtClean="0">
                <a:sym typeface="Wingdings"/>
              </a:rPr>
              <a:t>2. combine </a:t>
            </a:r>
            <a:r>
              <a:rPr lang="fr-FR" dirty="0" err="1" smtClean="0">
                <a:sym typeface="Wingdings"/>
              </a:rPr>
              <a:t>them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into</a:t>
            </a:r>
            <a:r>
              <a:rPr lang="fr-FR" dirty="0" smtClean="0">
                <a:sym typeface="Wingdings"/>
              </a:rPr>
              <a:t> a </a:t>
            </a:r>
            <a:r>
              <a:rPr lang="fr-FR" dirty="0" err="1" smtClean="0">
                <a:sym typeface="Wingdings"/>
              </a:rPr>
              <a:t>representation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with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two</a:t>
            </a:r>
            <a:r>
              <a:rPr lang="fr-FR" dirty="0" smtClean="0">
                <a:sym typeface="Wingdings"/>
              </a:rPr>
              <a:t> basic </a:t>
            </a:r>
            <a:r>
              <a:rPr lang="fr-FR" dirty="0" err="1" smtClean="0">
                <a:sym typeface="Wingdings"/>
              </a:rPr>
              <a:t>operations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binding</a:t>
            </a:r>
            <a:r>
              <a:rPr lang="fr-FR" dirty="0" smtClean="0">
                <a:sym typeface="Wingdings"/>
              </a:rPr>
              <a:t> (=), superposition (,)</a:t>
            </a:r>
            <a:endParaRPr lang="en-US" dirty="0"/>
          </a:p>
        </p:txBody>
      </p:sp>
      <p:sp>
        <p:nvSpPr>
          <p:cNvPr id="73" name="ZoneTexte 72"/>
          <p:cNvSpPr txBox="1"/>
          <p:nvPr/>
        </p:nvSpPr>
        <p:spPr>
          <a:xfrm>
            <a:off x="762000" y="1295400"/>
            <a:ext cx="443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</a:t>
            </a:r>
            <a:endParaRPr lang="en-US" dirty="0"/>
          </a:p>
        </p:txBody>
      </p:sp>
      <p:sp>
        <p:nvSpPr>
          <p:cNvPr id="74" name="ZoneTexte 73"/>
          <p:cNvSpPr txBox="1"/>
          <p:nvPr/>
        </p:nvSpPr>
        <p:spPr>
          <a:xfrm>
            <a:off x="685800" y="5029200"/>
            <a:ext cx="789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</a:t>
            </a:r>
            <a:r>
              <a:rPr lang="en-US" dirty="0" smtClean="0"/>
              <a:t>: the order of the components does not matter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=Mary} = {</a:t>
            </a:r>
            <a:r>
              <a:rPr lang="en-US" i="1" dirty="0" err="1" smtClean="0"/>
              <a:t>Obj</a:t>
            </a:r>
            <a:r>
              <a:rPr lang="en-US" i="1" dirty="0" smtClean="0"/>
              <a:t>=Mary, 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=loves}</a:t>
            </a:r>
          </a:p>
          <a:p>
            <a:r>
              <a:rPr lang="en-US" i="1" dirty="0" smtClean="0"/>
              <a:t>                                                       != {</a:t>
            </a:r>
            <a:r>
              <a:rPr lang="en-US" i="1" dirty="0" err="1" smtClean="0"/>
              <a:t>Obj</a:t>
            </a:r>
            <a:r>
              <a:rPr lang="en-US" i="1" dirty="0" smtClean="0"/>
              <a:t>=Paul, </a:t>
            </a:r>
            <a:r>
              <a:rPr lang="en-US" i="1" dirty="0" err="1" smtClean="0"/>
              <a:t>Subj</a:t>
            </a:r>
            <a:r>
              <a:rPr lang="en-US" i="1" dirty="0" smtClean="0"/>
              <a:t>=Mary, </a:t>
            </a:r>
            <a:r>
              <a:rPr lang="en-US" i="1" dirty="0" err="1" smtClean="0"/>
              <a:t>Vb</a:t>
            </a:r>
            <a:r>
              <a:rPr lang="en-US" i="1" dirty="0" smtClean="0"/>
              <a:t>=loves}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97319" y="1547336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001690" y="6974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6555571" y="110121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6927321" y="130444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7278677" y="110548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6197319" y="1025603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6860488" y="117800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0088" y="102560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66" name="ZoneTexte 65"/>
          <p:cNvSpPr txBox="1"/>
          <p:nvPr/>
        </p:nvSpPr>
        <p:spPr>
          <a:xfrm>
            <a:off x="5686976" y="191666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{</a:t>
            </a:r>
            <a:r>
              <a:rPr lang="en-US" dirty="0" err="1" smtClean="0"/>
              <a:t>Subj</a:t>
            </a:r>
            <a:r>
              <a:rPr lang="en-US" dirty="0" smtClean="0"/>
              <a:t>=Paul, </a:t>
            </a:r>
            <a:r>
              <a:rPr lang="en-US" dirty="0" err="1" smtClean="0"/>
              <a:t>Vb</a:t>
            </a:r>
            <a:r>
              <a:rPr lang="en-US" dirty="0" smtClean="0"/>
              <a:t>=loves, </a:t>
            </a:r>
            <a:r>
              <a:rPr lang="en-US" dirty="0" err="1" smtClean="0"/>
              <a:t>Obj</a:t>
            </a:r>
            <a:r>
              <a:rPr lang="en-US" dirty="0" smtClean="0"/>
              <a:t>=Mary}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152400" y="2853154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67" name="ZoneTexte 66"/>
          <p:cNvSpPr txBox="1"/>
          <p:nvPr/>
        </p:nvSpPr>
        <p:spPr>
          <a:xfrm>
            <a:off x="576949" y="4218801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10349" y="4218801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71" name="ZoneTexte 70"/>
          <p:cNvSpPr txBox="1"/>
          <p:nvPr/>
        </p:nvSpPr>
        <p:spPr>
          <a:xfrm>
            <a:off x="152400" y="3322022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78" name="ZoneTexte 77"/>
          <p:cNvSpPr txBox="1"/>
          <p:nvPr/>
        </p:nvSpPr>
        <p:spPr>
          <a:xfrm>
            <a:off x="152400" y="3855422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81" name="ZoneTexte 80"/>
          <p:cNvSpPr txBox="1"/>
          <p:nvPr/>
        </p:nvSpPr>
        <p:spPr>
          <a:xfrm>
            <a:off x="1066800" y="2407622"/>
            <a:ext cx="129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Subj</a:t>
            </a:r>
            <a:r>
              <a:rPr lang="en-US" i="1" u="sng" dirty="0" smtClean="0"/>
              <a:t>=Paul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1789612" y="4218801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329549" y="4218801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grpSp>
        <p:nvGrpSpPr>
          <p:cNvPr id="2" name="Grouper 153"/>
          <p:cNvGrpSpPr/>
          <p:nvPr/>
        </p:nvGrpSpPr>
        <p:grpSpPr>
          <a:xfrm>
            <a:off x="685800" y="2862589"/>
            <a:ext cx="2088741" cy="1371600"/>
            <a:chOff x="685800" y="2862589"/>
            <a:chExt cx="2088741" cy="1371600"/>
          </a:xfrm>
        </p:grpSpPr>
        <p:sp>
          <p:nvSpPr>
            <p:cNvPr id="69" name="Ellipse 68"/>
            <p:cNvSpPr/>
            <p:nvPr/>
          </p:nvSpPr>
          <p:spPr>
            <a:xfrm>
              <a:off x="685800" y="2862589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/>
            <p:cNvSpPr/>
            <p:nvPr/>
          </p:nvSpPr>
          <p:spPr>
            <a:xfrm>
              <a:off x="1255047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/>
            <p:cNvSpPr/>
            <p:nvPr/>
          </p:nvSpPr>
          <p:spPr>
            <a:xfrm>
              <a:off x="685800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255047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>
              <a:off x="685800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255047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824294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>
              <a:off x="1824294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>
              <a:off x="1824294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>
              <a:off x="2393541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/>
            <p:cNvSpPr/>
            <p:nvPr/>
          </p:nvSpPr>
          <p:spPr>
            <a:xfrm>
              <a:off x="2393541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Ellipse 88"/>
            <p:cNvSpPr/>
            <p:nvPr/>
          </p:nvSpPr>
          <p:spPr>
            <a:xfrm>
              <a:off x="2393541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ZoneTexte 89"/>
          <p:cNvSpPr txBox="1"/>
          <p:nvPr/>
        </p:nvSpPr>
        <p:spPr>
          <a:xfrm>
            <a:off x="3317332" y="2841486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91" name="ZoneTexte 90"/>
          <p:cNvSpPr txBox="1"/>
          <p:nvPr/>
        </p:nvSpPr>
        <p:spPr>
          <a:xfrm>
            <a:off x="3691945" y="4207133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92" name="ZoneTexte 91"/>
          <p:cNvSpPr txBox="1"/>
          <p:nvPr/>
        </p:nvSpPr>
        <p:spPr>
          <a:xfrm>
            <a:off x="4225345" y="4207133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95" name="ZoneTexte 94"/>
          <p:cNvSpPr txBox="1"/>
          <p:nvPr/>
        </p:nvSpPr>
        <p:spPr>
          <a:xfrm>
            <a:off x="3317332" y="3310354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98" name="ZoneTexte 97"/>
          <p:cNvSpPr txBox="1"/>
          <p:nvPr/>
        </p:nvSpPr>
        <p:spPr>
          <a:xfrm>
            <a:off x="3317332" y="3843754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4181796" y="2395954"/>
            <a:ext cx="11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Vb</a:t>
            </a:r>
            <a:r>
              <a:rPr lang="en-US" i="1" u="sng" dirty="0" smtClean="0"/>
              <a:t>=loves</a:t>
            </a:r>
          </a:p>
        </p:txBody>
      </p:sp>
      <p:sp>
        <p:nvSpPr>
          <p:cNvPr id="102" name="ZoneTexte 101"/>
          <p:cNvSpPr txBox="1"/>
          <p:nvPr/>
        </p:nvSpPr>
        <p:spPr>
          <a:xfrm>
            <a:off x="4904608" y="4207133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06" name="ZoneTexte 105"/>
          <p:cNvSpPr txBox="1"/>
          <p:nvPr/>
        </p:nvSpPr>
        <p:spPr>
          <a:xfrm>
            <a:off x="5475886" y="4207133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6441532" y="2807732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111" name="ZoneTexte 110"/>
          <p:cNvSpPr txBox="1"/>
          <p:nvPr/>
        </p:nvSpPr>
        <p:spPr>
          <a:xfrm>
            <a:off x="6816145" y="4173379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112" name="ZoneTexte 111"/>
          <p:cNvSpPr txBox="1"/>
          <p:nvPr/>
        </p:nvSpPr>
        <p:spPr>
          <a:xfrm>
            <a:off x="7349545" y="4173379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113" name="Ellipse 112"/>
          <p:cNvSpPr/>
          <p:nvPr/>
        </p:nvSpPr>
        <p:spPr>
          <a:xfrm>
            <a:off x="6924996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7458396" y="28266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ZoneTexte 114"/>
          <p:cNvSpPr txBox="1"/>
          <p:nvPr/>
        </p:nvSpPr>
        <p:spPr>
          <a:xfrm>
            <a:off x="6441532" y="3276600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116" name="Ellipse 115"/>
          <p:cNvSpPr/>
          <p:nvPr/>
        </p:nvSpPr>
        <p:spPr>
          <a:xfrm>
            <a:off x="6924996" y="3276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lipse 116"/>
          <p:cNvSpPr/>
          <p:nvPr/>
        </p:nvSpPr>
        <p:spPr>
          <a:xfrm>
            <a:off x="7458396" y="32954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ZoneTexte 117"/>
          <p:cNvSpPr txBox="1"/>
          <p:nvPr/>
        </p:nvSpPr>
        <p:spPr>
          <a:xfrm>
            <a:off x="6441532" y="3810000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19" name="Ellipse 118"/>
          <p:cNvSpPr/>
          <p:nvPr/>
        </p:nvSpPr>
        <p:spPr>
          <a:xfrm>
            <a:off x="6924996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/>
          <p:cNvSpPr/>
          <p:nvPr/>
        </p:nvSpPr>
        <p:spPr>
          <a:xfrm>
            <a:off x="7458396" y="3828871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ZoneTexte 120"/>
          <p:cNvSpPr txBox="1"/>
          <p:nvPr/>
        </p:nvSpPr>
        <p:spPr>
          <a:xfrm>
            <a:off x="7305996" y="2362200"/>
            <a:ext cx="124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Obj</a:t>
            </a:r>
            <a:r>
              <a:rPr lang="en-US" i="1" u="sng" dirty="0" smtClean="0"/>
              <a:t>=Mary</a:t>
            </a:r>
          </a:p>
        </p:txBody>
      </p:sp>
      <p:sp>
        <p:nvSpPr>
          <p:cNvPr id="122" name="ZoneTexte 121"/>
          <p:cNvSpPr txBox="1"/>
          <p:nvPr/>
        </p:nvSpPr>
        <p:spPr>
          <a:xfrm>
            <a:off x="8028808" y="4173379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23" name="Ellipse 122"/>
          <p:cNvSpPr/>
          <p:nvPr/>
        </p:nvSpPr>
        <p:spPr>
          <a:xfrm>
            <a:off x="8060875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lipse 123"/>
          <p:cNvSpPr/>
          <p:nvPr/>
        </p:nvSpPr>
        <p:spPr>
          <a:xfrm>
            <a:off x="8060875" y="3276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lipse 124"/>
          <p:cNvSpPr/>
          <p:nvPr/>
        </p:nvSpPr>
        <p:spPr>
          <a:xfrm>
            <a:off x="8060875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ZoneTexte 125"/>
          <p:cNvSpPr txBox="1"/>
          <p:nvPr/>
        </p:nvSpPr>
        <p:spPr>
          <a:xfrm>
            <a:off x="8600086" y="4173379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27" name="Ellipse 126"/>
          <p:cNvSpPr/>
          <p:nvPr/>
        </p:nvSpPr>
        <p:spPr>
          <a:xfrm>
            <a:off x="8632737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lipse 127"/>
          <p:cNvSpPr/>
          <p:nvPr/>
        </p:nvSpPr>
        <p:spPr>
          <a:xfrm>
            <a:off x="8632737" y="32766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lipse 128"/>
          <p:cNvSpPr/>
          <p:nvPr/>
        </p:nvSpPr>
        <p:spPr>
          <a:xfrm>
            <a:off x="8632737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ZoneTexte 129"/>
          <p:cNvSpPr txBox="1"/>
          <p:nvPr/>
        </p:nvSpPr>
        <p:spPr>
          <a:xfrm>
            <a:off x="3200400" y="5169932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3733800" y="6553200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4267200" y="6553200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133" name="Ellipse 132"/>
          <p:cNvSpPr/>
          <p:nvPr/>
        </p:nvSpPr>
        <p:spPr>
          <a:xfrm>
            <a:off x="3886200" y="51699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4419600" y="51888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3200400" y="5638800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136" name="Ellipse 135"/>
          <p:cNvSpPr/>
          <p:nvPr/>
        </p:nvSpPr>
        <p:spPr>
          <a:xfrm>
            <a:off x="3886200" y="56388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4419600" y="56576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3200400" y="6172200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39" name="Ellipse 138"/>
          <p:cNvSpPr/>
          <p:nvPr/>
        </p:nvSpPr>
        <p:spPr>
          <a:xfrm>
            <a:off x="3886200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4419600" y="61910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84096" y="4724400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4946463" y="6553200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43" name="Ellipse 142"/>
          <p:cNvSpPr/>
          <p:nvPr/>
        </p:nvSpPr>
        <p:spPr>
          <a:xfrm>
            <a:off x="5022079" y="51699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5022079" y="56388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5022079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ZoneTexte 145"/>
          <p:cNvSpPr txBox="1"/>
          <p:nvPr/>
        </p:nvSpPr>
        <p:spPr>
          <a:xfrm>
            <a:off x="5517741" y="6553200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47" name="Ellipse 146"/>
          <p:cNvSpPr/>
          <p:nvPr/>
        </p:nvSpPr>
        <p:spPr>
          <a:xfrm>
            <a:off x="5593941" y="51699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5593941" y="56388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5593941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ZoneTexte 149"/>
          <p:cNvSpPr txBox="1"/>
          <p:nvPr/>
        </p:nvSpPr>
        <p:spPr>
          <a:xfrm>
            <a:off x="2819400" y="3364468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51" name="ZoneTexte 150"/>
          <p:cNvSpPr txBox="1"/>
          <p:nvPr/>
        </p:nvSpPr>
        <p:spPr>
          <a:xfrm>
            <a:off x="6019800" y="327660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52" name="ZoneTexte 151"/>
          <p:cNvSpPr txBox="1"/>
          <p:nvPr/>
        </p:nvSpPr>
        <p:spPr>
          <a:xfrm>
            <a:off x="2607397" y="556260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153" name="ZoneTexte 152"/>
          <p:cNvSpPr txBox="1"/>
          <p:nvPr/>
        </p:nvSpPr>
        <p:spPr>
          <a:xfrm>
            <a:off x="609600" y="1447800"/>
            <a:ext cx="255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Binding: tensor product</a:t>
            </a:r>
          </a:p>
          <a:p>
            <a:r>
              <a:rPr lang="en-US" dirty="0" smtClean="0"/>
              <a:t>Superposition: addition</a:t>
            </a:r>
            <a:endParaRPr lang="en-US" dirty="0"/>
          </a:p>
        </p:txBody>
      </p:sp>
      <p:grpSp>
        <p:nvGrpSpPr>
          <p:cNvPr id="3" name="Grouper 154"/>
          <p:cNvGrpSpPr/>
          <p:nvPr/>
        </p:nvGrpSpPr>
        <p:grpSpPr>
          <a:xfrm>
            <a:off x="3886200" y="2826603"/>
            <a:ext cx="2088741" cy="1371600"/>
            <a:chOff x="685800" y="2862589"/>
            <a:chExt cx="2088741" cy="1371600"/>
          </a:xfrm>
        </p:grpSpPr>
        <p:sp>
          <p:nvSpPr>
            <p:cNvPr id="156" name="Ellipse 155"/>
            <p:cNvSpPr/>
            <p:nvPr/>
          </p:nvSpPr>
          <p:spPr>
            <a:xfrm>
              <a:off x="685800" y="2862589"/>
              <a:ext cx="381000" cy="369332"/>
            </a:xfrm>
            <a:prstGeom prst="ellipse">
              <a:avLst/>
            </a:prstGeom>
            <a:solidFill>
              <a:srgbClr val="FFFF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1255047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Ellipse 157"/>
            <p:cNvSpPr/>
            <p:nvPr/>
          </p:nvSpPr>
          <p:spPr>
            <a:xfrm>
              <a:off x="685800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1255047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685800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1255047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1824294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1824294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Ellipse 163"/>
            <p:cNvSpPr/>
            <p:nvPr/>
          </p:nvSpPr>
          <p:spPr>
            <a:xfrm>
              <a:off x="1824294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Ellipse 164"/>
            <p:cNvSpPr/>
            <p:nvPr/>
          </p:nvSpPr>
          <p:spPr>
            <a:xfrm>
              <a:off x="2393541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Ellipse 165"/>
            <p:cNvSpPr/>
            <p:nvPr/>
          </p:nvSpPr>
          <p:spPr>
            <a:xfrm>
              <a:off x="2393541" y="3331457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Ellipse 166"/>
            <p:cNvSpPr/>
            <p:nvPr/>
          </p:nvSpPr>
          <p:spPr>
            <a:xfrm>
              <a:off x="2393541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36" name="Ellipse 135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39" name="Ellipse 138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038600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ZoneTexte 145"/>
          <p:cNvSpPr txBox="1"/>
          <p:nvPr/>
        </p:nvSpPr>
        <p:spPr>
          <a:xfrm>
            <a:off x="2738445" y="5867400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7" name="Ellipse 146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ZoneTexte 152"/>
          <p:cNvSpPr txBox="1"/>
          <p:nvPr/>
        </p:nvSpPr>
        <p:spPr>
          <a:xfrm>
            <a:off x="4876800" y="4526578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4" name="ZoneTexte 153"/>
          <p:cNvSpPr txBox="1"/>
          <p:nvPr/>
        </p:nvSpPr>
        <p:spPr>
          <a:xfrm>
            <a:off x="5410200" y="5909846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55" name="ZoneTexte 154"/>
          <p:cNvSpPr txBox="1"/>
          <p:nvPr/>
        </p:nvSpPr>
        <p:spPr>
          <a:xfrm>
            <a:off x="5943600" y="590984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56" name="Ellipse 155"/>
          <p:cNvSpPr/>
          <p:nvPr/>
        </p:nvSpPr>
        <p:spPr>
          <a:xfrm>
            <a:off x="5562600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Ellipse 156"/>
          <p:cNvSpPr/>
          <p:nvPr/>
        </p:nvSpPr>
        <p:spPr>
          <a:xfrm>
            <a:off x="6096000" y="4545449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ZoneTexte 157"/>
          <p:cNvSpPr txBox="1"/>
          <p:nvPr/>
        </p:nvSpPr>
        <p:spPr>
          <a:xfrm>
            <a:off x="4876800" y="4995446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59" name="Ellipse 158"/>
          <p:cNvSpPr/>
          <p:nvPr/>
        </p:nvSpPr>
        <p:spPr>
          <a:xfrm>
            <a:off x="5562600" y="49954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Ellipse 159"/>
          <p:cNvSpPr/>
          <p:nvPr/>
        </p:nvSpPr>
        <p:spPr>
          <a:xfrm>
            <a:off x="6096000" y="5014317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ZoneTexte 160"/>
          <p:cNvSpPr txBox="1"/>
          <p:nvPr/>
        </p:nvSpPr>
        <p:spPr>
          <a:xfrm>
            <a:off x="4876800" y="5528846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62" name="Ellipse 161"/>
          <p:cNvSpPr/>
          <p:nvPr/>
        </p:nvSpPr>
        <p:spPr>
          <a:xfrm>
            <a:off x="5562600" y="5528846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Ellipse 162"/>
          <p:cNvSpPr/>
          <p:nvPr/>
        </p:nvSpPr>
        <p:spPr>
          <a:xfrm>
            <a:off x="6096000" y="5547717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081046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65" name="ZoneTexte 164"/>
          <p:cNvSpPr txBox="1"/>
          <p:nvPr/>
        </p:nvSpPr>
        <p:spPr>
          <a:xfrm>
            <a:off x="6622863" y="5909846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66" name="Ellipse 165"/>
          <p:cNvSpPr/>
          <p:nvPr/>
        </p:nvSpPr>
        <p:spPr>
          <a:xfrm>
            <a:off x="6698479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Ellipse 166"/>
          <p:cNvSpPr/>
          <p:nvPr/>
        </p:nvSpPr>
        <p:spPr>
          <a:xfrm>
            <a:off x="6698479" y="49954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/>
          <p:cNvSpPr/>
          <p:nvPr/>
        </p:nvSpPr>
        <p:spPr>
          <a:xfrm>
            <a:off x="6698479" y="55288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ZoneTexte 168"/>
          <p:cNvSpPr txBox="1"/>
          <p:nvPr/>
        </p:nvSpPr>
        <p:spPr>
          <a:xfrm>
            <a:off x="7194141" y="59098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70" name="Ellipse 169"/>
          <p:cNvSpPr/>
          <p:nvPr/>
        </p:nvSpPr>
        <p:spPr>
          <a:xfrm>
            <a:off x="7270341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/>
          <p:cNvSpPr/>
          <p:nvPr/>
        </p:nvSpPr>
        <p:spPr>
          <a:xfrm>
            <a:off x="7270341" y="4995446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Ellipse 171"/>
          <p:cNvSpPr/>
          <p:nvPr/>
        </p:nvSpPr>
        <p:spPr>
          <a:xfrm>
            <a:off x="7270341" y="55288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21104" y="5124509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149103" y="3240613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9103" y="369781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5124509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514338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421104" y="5593377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36" name="Ellipse 135"/>
          <p:cNvSpPr/>
          <p:nvPr/>
        </p:nvSpPr>
        <p:spPr>
          <a:xfrm>
            <a:off x="1106904" y="601980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6038671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421104" y="6126777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39" name="Ellipse 138"/>
          <p:cNvSpPr/>
          <p:nvPr/>
        </p:nvSpPr>
        <p:spPr>
          <a:xfrm>
            <a:off x="1106904" y="556260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5814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678977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99421" y="41572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5124509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60198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562600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/>
          <p:cNvSpPr/>
          <p:nvPr/>
        </p:nvSpPr>
        <p:spPr>
          <a:xfrm>
            <a:off x="2814645" y="5124509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60198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562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ZoneTexte 152"/>
          <p:cNvSpPr txBox="1"/>
          <p:nvPr/>
        </p:nvSpPr>
        <p:spPr>
          <a:xfrm>
            <a:off x="4876800" y="516695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4876800" y="5635823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61" name="ZoneTexte 160"/>
          <p:cNvSpPr txBox="1"/>
          <p:nvPr/>
        </p:nvSpPr>
        <p:spPr>
          <a:xfrm>
            <a:off x="4876800" y="6169223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721423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27762" y="1371600"/>
            <a:ext cx="39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Distributed representations for </a:t>
            </a:r>
            <a:r>
              <a:rPr lang="en-US" b="1" u="sng" dirty="0" smtClean="0"/>
              <a:t>fillers</a:t>
            </a:r>
            <a:endParaRPr lang="en-US" b="1" u="sng" dirty="0"/>
          </a:p>
        </p:txBody>
      </p:sp>
      <p:sp>
        <p:nvSpPr>
          <p:cNvPr id="61" name="Ellipse 60"/>
          <p:cNvSpPr/>
          <p:nvPr/>
        </p:nvSpPr>
        <p:spPr>
          <a:xfrm>
            <a:off x="898729" y="32098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432129" y="3209835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2050279" y="3209835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2606470" y="3209835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898729" y="366703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1432129" y="366703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039588" y="366703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06470" y="36670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898729" y="4126468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1432129" y="41264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2018938" y="41264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2606470" y="41264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5511035" y="516695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6044435" y="516695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6646914" y="516695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7218776" y="516695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5531259" y="5635823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6064659" y="5635823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6667138" y="5635823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7239000" y="563582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5539724" y="6169223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6073124" y="6169223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6675603" y="6169223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7247465" y="616922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1" name="ZoneTexte 130"/>
          <p:cNvSpPr txBox="1"/>
          <p:nvPr/>
        </p:nvSpPr>
        <p:spPr>
          <a:xfrm>
            <a:off x="149103" y="3240613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9103" y="369781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5300989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5300989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/>
          <p:cNvSpPr/>
          <p:nvPr/>
        </p:nvSpPr>
        <p:spPr>
          <a:xfrm>
            <a:off x="1106904" y="619628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619628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/>
          <p:cNvSpPr/>
          <p:nvPr/>
        </p:nvSpPr>
        <p:spPr>
          <a:xfrm>
            <a:off x="1106904" y="573908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73908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846022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99421" y="41572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5300989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619628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739080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/>
          <p:cNvSpPr/>
          <p:nvPr/>
        </p:nvSpPr>
        <p:spPr>
          <a:xfrm>
            <a:off x="2814645" y="5300989"/>
            <a:ext cx="3810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6196280"/>
            <a:ext cx="381000" cy="369332"/>
          </a:xfrm>
          <a:prstGeom prst="ellipse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73908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888468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27762" y="1371600"/>
            <a:ext cx="480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Distributed representations for </a:t>
            </a:r>
            <a:r>
              <a:rPr lang="en-US" b="1" u="sng" dirty="0" smtClean="0"/>
              <a:t>fillers &amp; roles</a:t>
            </a:r>
            <a:endParaRPr lang="en-US" b="1" u="sng" dirty="0"/>
          </a:p>
        </p:txBody>
      </p:sp>
      <p:sp>
        <p:nvSpPr>
          <p:cNvPr id="61" name="Ellipse 60"/>
          <p:cNvSpPr/>
          <p:nvPr/>
        </p:nvSpPr>
        <p:spPr>
          <a:xfrm>
            <a:off x="914400" y="32098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447800" y="3209835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2050279" y="3209835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2622141" y="3209835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903709" y="366703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1437109" y="366703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039588" y="366703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11450" y="36670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883059" y="4126468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1416459" y="41264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2018938" y="41264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2590800" y="41264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5511035" y="533400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6044435" y="533400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6646914" y="53340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7218776" y="5334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5531259" y="58028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6064659" y="58028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6667138" y="58028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7239000" y="5802868"/>
            <a:ext cx="381000" cy="36933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5539724" y="63362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6073124" y="6336268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6675603" y="6336268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7247465" y="63362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ZoneTexte 82"/>
          <p:cNvSpPr txBox="1"/>
          <p:nvPr/>
        </p:nvSpPr>
        <p:spPr>
          <a:xfrm>
            <a:off x="4332798" y="3048000"/>
            <a:ext cx="5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84" name="ZoneTexte 83"/>
          <p:cNvSpPr txBox="1"/>
          <p:nvPr/>
        </p:nvSpPr>
        <p:spPr>
          <a:xfrm>
            <a:off x="4997199" y="3048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85" name="ZoneTexte 84"/>
          <p:cNvSpPr txBox="1"/>
          <p:nvPr/>
        </p:nvSpPr>
        <p:spPr>
          <a:xfrm>
            <a:off x="5531259" y="30480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86" name="Ellipse 85"/>
          <p:cNvSpPr/>
          <p:nvPr/>
        </p:nvSpPr>
        <p:spPr>
          <a:xfrm>
            <a:off x="4414299" y="335461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/>
          <p:cNvSpPr/>
          <p:nvPr/>
        </p:nvSpPr>
        <p:spPr>
          <a:xfrm>
            <a:off x="4414299" y="429902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4414299" y="380372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5015243" y="3354612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5015243" y="429902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5015243" y="380372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/>
          <p:cNvSpPr/>
          <p:nvPr/>
        </p:nvSpPr>
        <p:spPr>
          <a:xfrm>
            <a:off x="5578989" y="3354612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5578989" y="380372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/>
          <p:cNvSpPr/>
          <p:nvPr/>
        </p:nvSpPr>
        <p:spPr>
          <a:xfrm>
            <a:off x="5578989" y="429902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38"/>
          <p:cNvGrpSpPr/>
          <p:nvPr/>
        </p:nvGrpSpPr>
        <p:grpSpPr>
          <a:xfrm>
            <a:off x="1295400" y="4321552"/>
            <a:ext cx="2626896" cy="1393448"/>
            <a:chOff x="4846515" y="4495800"/>
            <a:chExt cx="2626896" cy="1393448"/>
          </a:xfrm>
        </p:grpSpPr>
        <p:sp>
          <p:nvSpPr>
            <p:cNvPr id="119" name="Ellipse 118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er 139"/>
          <p:cNvGrpSpPr/>
          <p:nvPr/>
        </p:nvGrpSpPr>
        <p:grpSpPr>
          <a:xfrm>
            <a:off x="1219200" y="4397752"/>
            <a:ext cx="2626896" cy="1393448"/>
            <a:chOff x="4846515" y="4495800"/>
            <a:chExt cx="2626896" cy="1393448"/>
          </a:xfrm>
        </p:grpSpPr>
        <p:sp>
          <p:nvSpPr>
            <p:cNvPr id="141" name="Ellipse 140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762000" y="2596277"/>
            <a:ext cx="131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thinks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90600" y="207454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653769" y="222694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1981200" y="207454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73" name="ZoneTexte 72"/>
          <p:cNvSpPr txBox="1"/>
          <p:nvPr/>
        </p:nvSpPr>
        <p:spPr>
          <a:xfrm>
            <a:off x="609600" y="1078468"/>
            <a:ext cx="686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</a:t>
            </a:r>
            <a:r>
              <a:rPr lang="en-US" u="sng" dirty="0" smtClean="0"/>
              <a:t>recursive</a:t>
            </a:r>
            <a:r>
              <a:rPr lang="en-US" dirty="0" smtClean="0"/>
              <a:t> tree structures with numbers</a:t>
            </a:r>
            <a:endParaRPr lang="en-US" dirty="0"/>
          </a:p>
        </p:txBody>
      </p: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114800" y="2003048"/>
            <a:ext cx="4809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{0_Subj=Paul, 0_Vb=loves, </a:t>
            </a:r>
            <a:r>
              <a:rPr lang="en-US" i="1" dirty="0" err="1" smtClean="0"/>
              <a:t>Obj_Subj</a:t>
            </a:r>
            <a:r>
              <a:rPr lang="en-US" i="1" dirty="0" smtClean="0"/>
              <a:t>=Mary,</a:t>
            </a:r>
          </a:p>
          <a:p>
            <a:r>
              <a:rPr lang="en-US" i="1" dirty="0" err="1" smtClean="0"/>
              <a:t>Obj_Vb</a:t>
            </a:r>
            <a:r>
              <a:rPr lang="en-US" i="1" dirty="0" smtClean="0"/>
              <a:t>=loves, </a:t>
            </a:r>
            <a:r>
              <a:rPr lang="en-US" i="1" dirty="0" err="1" smtClean="0"/>
              <a:t>Obj_Obj</a:t>
            </a:r>
            <a:r>
              <a:rPr lang="en-US" i="1" dirty="0" smtClean="0"/>
              <a:t>=Jane}</a:t>
            </a:r>
          </a:p>
          <a:p>
            <a:endParaRPr lang="en-US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2175971" y="251380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7" name="Connecteur droit 26"/>
          <p:cNvCxnSpPr/>
          <p:nvPr/>
        </p:nvCxnSpPr>
        <p:spPr>
          <a:xfrm rot="5400000">
            <a:off x="1729852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6" idx="2"/>
          </p:cNvCxnSpPr>
          <p:nvPr/>
        </p:nvCxnSpPr>
        <p:spPr>
          <a:xfrm rot="5400000">
            <a:off x="2101602" y="310911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16200000" flipH="1">
            <a:off x="2452958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546075" y="2895600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2066811" y="298267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514600" y="289262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1600200" y="3364468"/>
            <a:ext cx="192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 Jane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37" name="Ellipse 36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40" name="Ellipse 39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45" name="Ellipse 44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51" name="Ellipse 50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/>
          <p:cNvSpPr txBox="1"/>
          <p:nvPr/>
        </p:nvSpPr>
        <p:spPr>
          <a:xfrm>
            <a:off x="2738445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58" name="Ellipse 57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ZoneTexte 111"/>
          <p:cNvSpPr txBox="1"/>
          <p:nvPr/>
        </p:nvSpPr>
        <p:spPr>
          <a:xfrm>
            <a:off x="3276600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13" name="Ellipse 112"/>
          <p:cNvSpPr/>
          <p:nvPr/>
        </p:nvSpPr>
        <p:spPr>
          <a:xfrm>
            <a:off x="3352800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3352800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3352800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ZoneTexte 155"/>
          <p:cNvSpPr txBox="1"/>
          <p:nvPr/>
        </p:nvSpPr>
        <p:spPr>
          <a:xfrm>
            <a:off x="639817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716017" y="41148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983748" y="3962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38"/>
          <p:cNvGrpSpPr/>
          <p:nvPr/>
        </p:nvGrpSpPr>
        <p:grpSpPr>
          <a:xfrm>
            <a:off x="1295400" y="4321552"/>
            <a:ext cx="2626896" cy="1393448"/>
            <a:chOff x="4846515" y="4495800"/>
            <a:chExt cx="2626896" cy="1393448"/>
          </a:xfrm>
        </p:grpSpPr>
        <p:sp>
          <p:nvSpPr>
            <p:cNvPr id="119" name="Ellipse 118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er 139"/>
          <p:cNvGrpSpPr/>
          <p:nvPr/>
        </p:nvGrpSpPr>
        <p:grpSpPr>
          <a:xfrm>
            <a:off x="1219200" y="4397752"/>
            <a:ext cx="2626896" cy="1393448"/>
            <a:chOff x="4846515" y="4495800"/>
            <a:chExt cx="2626896" cy="1393448"/>
          </a:xfrm>
        </p:grpSpPr>
        <p:sp>
          <p:nvSpPr>
            <p:cNvPr id="141" name="Ellipse 140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762000" y="2596277"/>
            <a:ext cx="131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thinks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90600" y="207454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653769" y="222694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1981200" y="207454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73" name="ZoneTexte 72"/>
          <p:cNvSpPr txBox="1"/>
          <p:nvPr/>
        </p:nvSpPr>
        <p:spPr>
          <a:xfrm>
            <a:off x="609600" y="1078468"/>
            <a:ext cx="683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</a:t>
            </a:r>
            <a:r>
              <a:rPr lang="en-US" u="sng" dirty="0" smtClean="0"/>
              <a:t>manipulating</a:t>
            </a:r>
            <a:r>
              <a:rPr lang="en-US" dirty="0" smtClean="0"/>
              <a:t> recursive tree structures with numbers</a:t>
            </a:r>
            <a:endParaRPr lang="en-US" dirty="0"/>
          </a:p>
        </p:txBody>
      </p: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75971" y="251380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7" name="Connecteur droit 26"/>
          <p:cNvCxnSpPr/>
          <p:nvPr/>
        </p:nvCxnSpPr>
        <p:spPr>
          <a:xfrm rot="5400000">
            <a:off x="1729852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6" idx="2"/>
          </p:cNvCxnSpPr>
          <p:nvPr/>
        </p:nvCxnSpPr>
        <p:spPr>
          <a:xfrm rot="5400000">
            <a:off x="2101602" y="310911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16200000" flipH="1">
            <a:off x="2452958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546075" y="2895600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2066811" y="298267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514600" y="289262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1600200" y="3364468"/>
            <a:ext cx="192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 Jane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37" name="Ellipse 36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40" name="Ellipse 39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45" name="Ellipse 44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51" name="Ellipse 50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/>
          <p:cNvSpPr txBox="1"/>
          <p:nvPr/>
        </p:nvSpPr>
        <p:spPr>
          <a:xfrm>
            <a:off x="2738445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58" name="Ellipse 57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ZoneTexte 111"/>
          <p:cNvSpPr txBox="1"/>
          <p:nvPr/>
        </p:nvSpPr>
        <p:spPr>
          <a:xfrm>
            <a:off x="3276600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13" name="Ellipse 112"/>
          <p:cNvSpPr/>
          <p:nvPr/>
        </p:nvSpPr>
        <p:spPr>
          <a:xfrm>
            <a:off x="3352800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3352800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3352800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ZoneTexte 155"/>
          <p:cNvSpPr txBox="1"/>
          <p:nvPr/>
        </p:nvSpPr>
        <p:spPr>
          <a:xfrm>
            <a:off x="639817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716017" y="41148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983748" y="3962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80" name="Flèche vers la droite 79"/>
          <p:cNvSpPr/>
          <p:nvPr/>
        </p:nvSpPr>
        <p:spPr>
          <a:xfrm>
            <a:off x="3922296" y="2534722"/>
            <a:ext cx="725904" cy="360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ZoneTexte 80"/>
          <p:cNvSpPr txBox="1"/>
          <p:nvPr/>
        </p:nvSpPr>
        <p:spPr>
          <a:xfrm>
            <a:off x="5257800" y="3352800"/>
            <a:ext cx="337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Thinks(Paul,Loves(Mary,Jane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82" name="Flèche vers la droite 81"/>
          <p:cNvSpPr/>
          <p:nvPr/>
        </p:nvSpPr>
        <p:spPr>
          <a:xfrm>
            <a:off x="4419600" y="4800600"/>
            <a:ext cx="725904" cy="360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ZoneTexte 82"/>
          <p:cNvSpPr txBox="1"/>
          <p:nvPr/>
        </p:nvSpPr>
        <p:spPr>
          <a:xfrm>
            <a:off x="4114800" y="5181600"/>
            <a:ext cx="129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Linear transformation</a:t>
            </a:r>
            <a:endParaRPr lang="en-US" sz="1200" dirty="0"/>
          </a:p>
        </p:txBody>
      </p:sp>
      <p:cxnSp>
        <p:nvCxnSpPr>
          <p:cNvPr id="84" name="Connecteur droit 83"/>
          <p:cNvCxnSpPr/>
          <p:nvPr/>
        </p:nvCxnSpPr>
        <p:spPr>
          <a:xfrm rot="5400000">
            <a:off x="6447177" y="2412442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945775" y="2133600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Pred</a:t>
            </a:r>
            <a:endParaRPr lang="en-US" sz="1400" i="1" dirty="0"/>
          </a:p>
        </p:txBody>
      </p:sp>
      <p:sp>
        <p:nvSpPr>
          <p:cNvPr id="86" name="ZoneTexte 85"/>
          <p:cNvSpPr txBox="1"/>
          <p:nvPr/>
        </p:nvSpPr>
        <p:spPr>
          <a:xfrm>
            <a:off x="6936375" y="2133600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Arg2</a:t>
            </a:r>
            <a:endParaRPr lang="en-US" sz="1400" i="1" dirty="0"/>
          </a:p>
        </p:txBody>
      </p:sp>
      <p:cxnSp>
        <p:nvCxnSpPr>
          <p:cNvPr id="87" name="Connecteur droit 86"/>
          <p:cNvCxnSpPr/>
          <p:nvPr/>
        </p:nvCxnSpPr>
        <p:spPr>
          <a:xfrm rot="5400000">
            <a:off x="6125803" y="22263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 rot="16200000" flipH="1">
            <a:off x="6848909" y="22306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6453351" y="2206823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Arg1</a:t>
            </a:r>
            <a:endParaRPr lang="en-US" sz="1400" i="1" dirty="0"/>
          </a:p>
        </p:txBody>
      </p:sp>
      <p:cxnSp>
        <p:nvCxnSpPr>
          <p:cNvPr id="90" name="Connecteur droit 89"/>
          <p:cNvCxnSpPr/>
          <p:nvPr/>
        </p:nvCxnSpPr>
        <p:spPr>
          <a:xfrm rot="5400000">
            <a:off x="7207002" y="3091970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6705600" y="2813128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Pred</a:t>
            </a:r>
            <a:endParaRPr lang="en-US" sz="1400" i="1" dirty="0"/>
          </a:p>
        </p:txBody>
      </p:sp>
      <p:cxnSp>
        <p:nvCxnSpPr>
          <p:cNvPr id="92" name="Connecteur droit 91"/>
          <p:cNvCxnSpPr/>
          <p:nvPr/>
        </p:nvCxnSpPr>
        <p:spPr>
          <a:xfrm rot="5400000">
            <a:off x="6885628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16200000" flipH="1">
            <a:off x="7608734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ZoneTexte 93"/>
          <p:cNvSpPr txBox="1"/>
          <p:nvPr/>
        </p:nvSpPr>
        <p:spPr>
          <a:xfrm>
            <a:off x="7213176" y="2886351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Arg1</a:t>
            </a:r>
            <a:endParaRPr lang="en-US" sz="1400" i="1" dirty="0"/>
          </a:p>
        </p:txBody>
      </p:sp>
      <p:grpSp>
        <p:nvGrpSpPr>
          <p:cNvPr id="5" name="Grouper 138"/>
          <p:cNvGrpSpPr/>
          <p:nvPr/>
        </p:nvGrpSpPr>
        <p:grpSpPr>
          <a:xfrm>
            <a:off x="6288504" y="4321552"/>
            <a:ext cx="2626896" cy="1393448"/>
            <a:chOff x="4846515" y="4495800"/>
            <a:chExt cx="2626896" cy="1393448"/>
          </a:xfrm>
        </p:grpSpPr>
        <p:sp>
          <p:nvSpPr>
            <p:cNvPr id="96" name="Ellipse 95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Ellipse 96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Ellipse 97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Ellipse 98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lipse 100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lipse 101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llipse 102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Ellipse 104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Ellipse 106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Ellipse 108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Ellipse 109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r 139"/>
          <p:cNvGrpSpPr/>
          <p:nvPr/>
        </p:nvGrpSpPr>
        <p:grpSpPr>
          <a:xfrm>
            <a:off x="6212304" y="4397752"/>
            <a:ext cx="2626896" cy="1393448"/>
            <a:chOff x="4846515" y="4495800"/>
            <a:chExt cx="2626896" cy="1393448"/>
          </a:xfrm>
        </p:grpSpPr>
        <p:sp>
          <p:nvSpPr>
            <p:cNvPr id="116" name="Ellipse 115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Ellipse 123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Ellipse 126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Ellipse 130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Ellipse 134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ZoneTexte 163"/>
          <p:cNvSpPr txBox="1"/>
          <p:nvPr/>
        </p:nvSpPr>
        <p:spPr>
          <a:xfrm>
            <a:off x="5414208" y="4484132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Pred</a:t>
            </a:r>
            <a:endParaRPr lang="en-US" sz="1400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947608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66" name="ZoneTexte 165"/>
          <p:cNvSpPr txBox="1"/>
          <p:nvPr/>
        </p:nvSpPr>
        <p:spPr>
          <a:xfrm>
            <a:off x="6481008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67" name="Ellipse 166"/>
          <p:cNvSpPr/>
          <p:nvPr/>
        </p:nvSpPr>
        <p:spPr>
          <a:xfrm>
            <a:off x="6100008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/>
          <p:cNvSpPr/>
          <p:nvPr/>
        </p:nvSpPr>
        <p:spPr>
          <a:xfrm>
            <a:off x="6633408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ZoneTexte 168"/>
          <p:cNvSpPr txBox="1"/>
          <p:nvPr/>
        </p:nvSpPr>
        <p:spPr>
          <a:xfrm>
            <a:off x="5414208" y="49530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Arg1</a:t>
            </a:r>
            <a:endParaRPr lang="en-US" sz="1400" dirty="0"/>
          </a:p>
        </p:txBody>
      </p:sp>
      <p:sp>
        <p:nvSpPr>
          <p:cNvPr id="170" name="Ellipse 169"/>
          <p:cNvSpPr/>
          <p:nvPr/>
        </p:nvSpPr>
        <p:spPr>
          <a:xfrm>
            <a:off x="6100008" y="49530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/>
          <p:cNvSpPr/>
          <p:nvPr/>
        </p:nvSpPr>
        <p:spPr>
          <a:xfrm>
            <a:off x="6633408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5414208" y="54864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Arg2</a:t>
            </a:r>
            <a:endParaRPr lang="en-US" sz="1400" dirty="0"/>
          </a:p>
        </p:txBody>
      </p:sp>
      <p:sp>
        <p:nvSpPr>
          <p:cNvPr id="173" name="Ellipse 172"/>
          <p:cNvSpPr/>
          <p:nvPr/>
        </p:nvSpPr>
        <p:spPr>
          <a:xfrm>
            <a:off x="6100008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lipse 173"/>
          <p:cNvSpPr/>
          <p:nvPr/>
        </p:nvSpPr>
        <p:spPr>
          <a:xfrm>
            <a:off x="6633408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ZoneTexte 174"/>
          <p:cNvSpPr txBox="1"/>
          <p:nvPr/>
        </p:nvSpPr>
        <p:spPr>
          <a:xfrm>
            <a:off x="7160271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76" name="Ellipse 175"/>
          <p:cNvSpPr/>
          <p:nvPr/>
        </p:nvSpPr>
        <p:spPr>
          <a:xfrm>
            <a:off x="7235887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Ellipse 176"/>
          <p:cNvSpPr/>
          <p:nvPr/>
        </p:nvSpPr>
        <p:spPr>
          <a:xfrm>
            <a:off x="7235887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Ellipse 177"/>
          <p:cNvSpPr/>
          <p:nvPr/>
        </p:nvSpPr>
        <p:spPr>
          <a:xfrm>
            <a:off x="7235887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ZoneTexte 178"/>
          <p:cNvSpPr txBox="1"/>
          <p:nvPr/>
        </p:nvSpPr>
        <p:spPr>
          <a:xfrm>
            <a:off x="7731549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180" name="Ellipse 179"/>
          <p:cNvSpPr/>
          <p:nvPr/>
        </p:nvSpPr>
        <p:spPr>
          <a:xfrm>
            <a:off x="7807749" y="4484132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lipse 180"/>
          <p:cNvSpPr/>
          <p:nvPr/>
        </p:nvSpPr>
        <p:spPr>
          <a:xfrm>
            <a:off x="7807749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Ellipse 181"/>
          <p:cNvSpPr/>
          <p:nvPr/>
        </p:nvSpPr>
        <p:spPr>
          <a:xfrm>
            <a:off x="7807749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ZoneTexte 182"/>
          <p:cNvSpPr txBox="1"/>
          <p:nvPr/>
        </p:nvSpPr>
        <p:spPr>
          <a:xfrm>
            <a:off x="8269704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84" name="Ellipse 183"/>
          <p:cNvSpPr/>
          <p:nvPr/>
        </p:nvSpPr>
        <p:spPr>
          <a:xfrm>
            <a:off x="8345904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Ellipse 184"/>
          <p:cNvSpPr/>
          <p:nvPr/>
        </p:nvSpPr>
        <p:spPr>
          <a:xfrm>
            <a:off x="8345904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Ellipse 185"/>
          <p:cNvSpPr/>
          <p:nvPr/>
        </p:nvSpPr>
        <p:spPr>
          <a:xfrm>
            <a:off x="8345904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ZoneTexte 186"/>
          <p:cNvSpPr txBox="1"/>
          <p:nvPr/>
        </p:nvSpPr>
        <p:spPr>
          <a:xfrm>
            <a:off x="5632921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88" name="ZoneTexte 187"/>
          <p:cNvSpPr txBox="1"/>
          <p:nvPr/>
        </p:nvSpPr>
        <p:spPr>
          <a:xfrm>
            <a:off x="5709121" y="41148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Arg1</a:t>
            </a:r>
            <a:endParaRPr lang="en-US" sz="1400" dirty="0"/>
          </a:p>
        </p:txBody>
      </p:sp>
      <p:sp>
        <p:nvSpPr>
          <p:cNvPr id="189" name="ZoneTexte 188"/>
          <p:cNvSpPr txBox="1"/>
          <p:nvPr/>
        </p:nvSpPr>
        <p:spPr>
          <a:xfrm>
            <a:off x="5976852" y="39624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Arg2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6038538" y="6553200"/>
            <a:ext cx="3105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Palangi</a:t>
            </a:r>
            <a:r>
              <a:rPr lang="en-US" sz="1400" dirty="0" smtClean="0"/>
              <a:t>, </a:t>
            </a:r>
            <a:r>
              <a:rPr lang="en-US" sz="1400" dirty="0" err="1" smtClean="0"/>
              <a:t>Smolensky</a:t>
            </a:r>
            <a:r>
              <a:rPr lang="en-US" sz="1400" dirty="0" smtClean="0"/>
              <a:t>, He, Deng, 2017</a:t>
            </a:r>
            <a:endParaRPr lang="en-US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1" y="1697038"/>
            <a:ext cx="5453379" cy="34083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81200" y="5867400"/>
            <a:ext cx="372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 Product Recurrent Network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Sounds: dialects, registers, 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600200"/>
            <a:ext cx="5715000" cy="5105400"/>
          </a:xfrm>
        </p:spPr>
        <p:txBody>
          <a:bodyPr>
            <a:normAutofit fontScale="70000" lnSpcReduction="20000"/>
          </a:bodyPr>
          <a:lstStyle/>
          <a:p>
            <a:pPr marL="514350" indent="-514350"/>
            <a:r>
              <a:rPr lang="fr-FR" sz="3840" dirty="0" smtClean="0"/>
              <a:t>Google Speech API</a:t>
            </a:r>
          </a:p>
          <a:p>
            <a:pPr marL="914400" lvl="1" indent="-514350"/>
            <a:r>
              <a:rPr lang="fr-FR" dirty="0" smtClean="0"/>
              <a:t>13 versions of English</a:t>
            </a:r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Australia</a:t>
            </a:r>
            <a:r>
              <a:rPr lang="fr-FR" dirty="0" smtClean="0"/>
              <a:t>) </a:t>
            </a:r>
            <a:r>
              <a:rPr lang="fr-FR" dirty="0" err="1" smtClean="0"/>
              <a:t>en-AU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(Canada) </a:t>
            </a:r>
            <a:r>
              <a:rPr lang="fr-FR" dirty="0" err="1" smtClean="0"/>
              <a:t>en-CA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(Ghana) </a:t>
            </a:r>
            <a:r>
              <a:rPr lang="fr-FR" dirty="0" err="1" smtClean="0"/>
              <a:t>en-GH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(Great </a:t>
            </a:r>
            <a:r>
              <a:rPr lang="fr-FR" dirty="0" err="1" smtClean="0"/>
              <a:t>Britain</a:t>
            </a:r>
            <a:r>
              <a:rPr lang="fr-FR" dirty="0" smtClean="0"/>
              <a:t>) </a:t>
            </a:r>
            <a:r>
              <a:rPr lang="fr-FR" dirty="0" err="1" smtClean="0"/>
              <a:t>en-GB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India</a:t>
            </a:r>
            <a:r>
              <a:rPr lang="fr-FR" dirty="0" smtClean="0"/>
              <a:t>) </a:t>
            </a:r>
            <a:r>
              <a:rPr lang="fr-FR" dirty="0" err="1" smtClean="0"/>
              <a:t>en-IN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(Ireland) </a:t>
            </a:r>
            <a:r>
              <a:rPr lang="fr-FR" dirty="0" err="1" smtClean="0"/>
              <a:t>en-IE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(Kenya) </a:t>
            </a:r>
            <a:r>
              <a:rPr lang="fr-FR" dirty="0" err="1" smtClean="0"/>
              <a:t>en-KE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(New </a:t>
            </a:r>
            <a:r>
              <a:rPr lang="fr-FR" dirty="0" err="1" smtClean="0"/>
              <a:t>Zealand</a:t>
            </a:r>
            <a:r>
              <a:rPr lang="fr-FR" dirty="0" smtClean="0"/>
              <a:t>) </a:t>
            </a:r>
            <a:r>
              <a:rPr lang="fr-FR" dirty="0" err="1" smtClean="0"/>
              <a:t>en-NZ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(Nigeria) </a:t>
            </a:r>
            <a:r>
              <a:rPr lang="fr-FR" dirty="0" err="1" smtClean="0"/>
              <a:t>en-NG</a:t>
            </a:r>
            <a:endParaRPr lang="fr-FR" dirty="0"/>
          </a:p>
          <a:p>
            <a:pPr marL="1314450" lvl="2" indent="-514350"/>
            <a:r>
              <a:rPr lang="fr-FR" dirty="0" smtClean="0"/>
              <a:t>English (Philippines) </a:t>
            </a:r>
            <a:r>
              <a:rPr lang="fr-FR" dirty="0" err="1" smtClean="0"/>
              <a:t>en-PH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(South </a:t>
            </a:r>
            <a:r>
              <a:rPr lang="fr-FR" dirty="0" err="1" smtClean="0"/>
              <a:t>Africa</a:t>
            </a:r>
            <a:r>
              <a:rPr lang="fr-FR" dirty="0" smtClean="0"/>
              <a:t>) </a:t>
            </a:r>
            <a:r>
              <a:rPr lang="fr-FR" dirty="0" err="1" smtClean="0"/>
              <a:t>en-ZA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Tanzania</a:t>
            </a:r>
            <a:r>
              <a:rPr lang="fr-FR" dirty="0" smtClean="0"/>
              <a:t>) </a:t>
            </a:r>
            <a:r>
              <a:rPr lang="fr-FR" dirty="0" err="1" smtClean="0"/>
              <a:t>en-TZ</a:t>
            </a:r>
            <a:endParaRPr lang="fr-FR" dirty="0"/>
          </a:p>
          <a:p>
            <a:pPr marL="1314450" lvl="2" indent="-514350"/>
            <a:r>
              <a:rPr lang="fr-FR" dirty="0" smtClean="0"/>
              <a:t>English (United States) </a:t>
            </a:r>
            <a:r>
              <a:rPr lang="fr-FR" dirty="0" err="1" smtClean="0"/>
              <a:t>en-US</a:t>
            </a:r>
            <a:endParaRPr lang="fr-FR" dirty="0" smtClean="0"/>
          </a:p>
          <a:p>
            <a:pPr marL="914400" lvl="1" indent="-514350"/>
            <a:r>
              <a:rPr lang="fr-FR" dirty="0" smtClean="0"/>
              <a:t>20 versions of </a:t>
            </a:r>
            <a:r>
              <a:rPr lang="fr-FR" dirty="0" err="1" smtClean="0"/>
              <a:t>Spanish</a:t>
            </a:r>
            <a:endParaRPr lang="fr-FR" dirty="0" smtClean="0"/>
          </a:p>
          <a:p>
            <a:pPr marL="914400" lvl="1" indent="-514350"/>
            <a:r>
              <a:rPr lang="fr-FR" dirty="0" err="1" smtClean="0"/>
              <a:t>etc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98" y="1066800"/>
            <a:ext cx="1918802" cy="23680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71089"/>
            <a:ext cx="3143344" cy="3616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553200" y="6412468"/>
            <a:ext cx="186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Nagy et al, 2006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620000" y="3581400"/>
            <a:ext cx="151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Trudgill</a:t>
            </a:r>
            <a:r>
              <a:rPr lang="en-US" dirty="0" smtClean="0"/>
              <a:t> 1999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rule systems</a:t>
            </a:r>
          </a:p>
          <a:p>
            <a:pPr lvl="1"/>
            <a:r>
              <a:rPr lang="en-US" dirty="0" smtClean="0"/>
              <a:t>hand-written rules</a:t>
            </a:r>
          </a:p>
          <a:p>
            <a:pPr lvl="1"/>
            <a:r>
              <a:rPr lang="en-US" dirty="0" smtClean="0"/>
              <a:t>non parametric Bayesian</a:t>
            </a:r>
          </a:p>
          <a:p>
            <a:r>
              <a:rPr lang="en-US" dirty="0" smtClean="0"/>
              <a:t>tensor products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memory networks?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09800"/>
            <a:ext cx="3020635" cy="21744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029200"/>
            <a:ext cx="3441355" cy="1495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4174" y="4394409"/>
            <a:ext cx="2729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Graves, A., Wayne, G., &amp; </a:t>
            </a:r>
            <a:r>
              <a:rPr lang="fr-FR" sz="1400" dirty="0" err="1" smtClean="0"/>
              <a:t>Danihelka</a:t>
            </a:r>
            <a:r>
              <a:rPr lang="fr-FR" sz="1400" dirty="0" smtClean="0"/>
              <a:t> (2014)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826987" y="6519446"/>
            <a:ext cx="301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 smtClean="0"/>
              <a:t>Weston Chopra &amp; </a:t>
            </a:r>
            <a:r>
              <a:rPr lang="en-US" sz="1600" dirty="0" err="1" smtClean="0"/>
              <a:t>B</a:t>
            </a:r>
            <a:r>
              <a:rPr lang="en-US" sz="1400" dirty="0" err="1"/>
              <a:t>ordes</a:t>
            </a:r>
            <a:r>
              <a:rPr lang="en-US" sz="1400" dirty="0"/>
              <a:t> (2015)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899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Languages: Paying the price of big data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77420" y="3774221"/>
            <a:ext cx="7737359" cy="241982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long tail</a:t>
            </a:r>
          </a:p>
          <a:p>
            <a:pPr lvl="1"/>
            <a:r>
              <a:rPr lang="en-US" dirty="0" smtClean="0"/>
              <a:t>50% of languages have no usable orthography</a:t>
            </a:r>
          </a:p>
          <a:p>
            <a:pPr lvl="1"/>
            <a:r>
              <a:rPr lang="fr-FR" dirty="0" err="1" smtClean="0"/>
              <a:t>Moroccan</a:t>
            </a:r>
            <a:r>
              <a:rPr lang="fr-FR" dirty="0" smtClean="0"/>
              <a:t> </a:t>
            </a:r>
            <a:r>
              <a:rPr lang="fr-FR" dirty="0" err="1" smtClean="0"/>
              <a:t>Arabic</a:t>
            </a:r>
            <a:r>
              <a:rPr lang="fr-FR" dirty="0" smtClean="0"/>
              <a:t> (21M), </a:t>
            </a:r>
            <a:r>
              <a:rPr lang="fr-FR" dirty="0" err="1" smtClean="0"/>
              <a:t>Nigerian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: </a:t>
            </a:r>
            <a:r>
              <a:rPr lang="fr-FR" dirty="0" err="1" smtClean="0"/>
              <a:t>Igbo</a:t>
            </a:r>
            <a:r>
              <a:rPr lang="fr-FR" dirty="0" smtClean="0"/>
              <a:t> (25M)</a:t>
            </a:r>
            <a:endParaRPr lang="en-US" dirty="0" smtClean="0"/>
          </a:p>
          <a:p>
            <a:pPr lvl="1"/>
            <a:r>
              <a:rPr lang="en-US" dirty="0" smtClean="0"/>
              <a:t>Even in English: </a:t>
            </a:r>
          </a:p>
          <a:p>
            <a:pPr lvl="2"/>
            <a:r>
              <a:rPr lang="en-US" dirty="0" smtClean="0"/>
              <a:t>non standard channels (novel background noise)</a:t>
            </a:r>
          </a:p>
          <a:p>
            <a:pPr lvl="2"/>
            <a:r>
              <a:rPr lang="en-US" dirty="0" smtClean="0"/>
              <a:t>non standard articulation (children, seniors, etc)</a:t>
            </a:r>
          </a:p>
          <a:p>
            <a:pPr lvl="2"/>
            <a:r>
              <a:rPr lang="en-US" dirty="0" smtClean="0"/>
              <a:t>non standard </a:t>
            </a:r>
            <a:r>
              <a:rPr lang="en-US" dirty="0" err="1" smtClean="0"/>
              <a:t>pronounciation</a:t>
            </a:r>
            <a:r>
              <a:rPr lang="en-US" dirty="0" smtClean="0"/>
              <a:t> (</a:t>
            </a:r>
            <a:r>
              <a:rPr lang="en-US" dirty="0" err="1" smtClean="0"/>
              <a:t>sociolects</a:t>
            </a:r>
            <a:r>
              <a:rPr lang="en-US" dirty="0" smtClean="0"/>
              <a:t>, idiolects, </a:t>
            </a:r>
            <a:r>
              <a:rPr lang="en-US" dirty="0" err="1" smtClean="0"/>
              <a:t>foreing</a:t>
            </a:r>
            <a:r>
              <a:rPr lang="en-US" dirty="0" smtClean="0"/>
              <a:t> accent)</a:t>
            </a:r>
          </a:p>
          <a:p>
            <a:pPr lvl="2"/>
            <a:r>
              <a:rPr lang="en-US" dirty="0" smtClean="0"/>
              <a:t>non standard language models (casual versus formal speech)</a:t>
            </a:r>
            <a:endParaRPr lang="en-US" dirty="0"/>
          </a:p>
        </p:txBody>
      </p:sp>
      <p:pic>
        <p:nvPicPr>
          <p:cNvPr id="4" name="Shape 138"/>
          <p:cNvPicPr preferRelativeResize="0"/>
          <p:nvPr/>
        </p:nvPicPr>
        <p:blipFill rotWithShape="1">
          <a:blip r:embed="rId2">
            <a:alphaModFix/>
          </a:blip>
          <a:srcRect r="11987"/>
          <a:stretch/>
        </p:blipFill>
        <p:spPr>
          <a:xfrm>
            <a:off x="877420" y="1411108"/>
            <a:ext cx="6460411" cy="1942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hape 139"/>
          <p:cNvCxnSpPr/>
          <p:nvPr/>
        </p:nvCxnSpPr>
        <p:spPr>
          <a:xfrm rot="10800000" flipV="1">
            <a:off x="1765616" y="2650708"/>
            <a:ext cx="955143" cy="28440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med" len="med"/>
            <a:tailEnd type="stealth" w="lg" len="lg"/>
          </a:ln>
        </p:spPr>
      </p:cxnSp>
      <p:sp>
        <p:nvSpPr>
          <p:cNvPr id="6" name="Shape 140"/>
          <p:cNvSpPr txBox="1"/>
          <p:nvPr/>
        </p:nvSpPr>
        <p:spPr>
          <a:xfrm>
            <a:off x="2290453" y="2322718"/>
            <a:ext cx="4811878" cy="38032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nl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stops here (1%)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4926" y="6210024"/>
            <a:ext cx="805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 smtClean="0">
                <a:sym typeface="Wingdings"/>
              </a:rPr>
              <a:t></a:t>
            </a:r>
            <a:r>
              <a:rPr lang="fr-FR" sz="2000" i="1" dirty="0" smtClean="0">
                <a:sym typeface="Wingdings"/>
              </a:rPr>
              <a:t> but infants </a:t>
            </a:r>
            <a:r>
              <a:rPr lang="fr-FR" sz="2000" i="1" dirty="0" err="1" smtClean="0">
                <a:sym typeface="Wingdings"/>
              </a:rPr>
              <a:t>can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learn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languages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without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any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orthographic</a:t>
            </a:r>
            <a:r>
              <a:rPr lang="fr-FR" sz="2000" i="1" dirty="0" smtClean="0">
                <a:sym typeface="Wingdings"/>
              </a:rPr>
              <a:t> input! 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68274" y="504218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43697"/>
              <a:stretch>
                <a:fillRect/>
              </a:stretch>
            </p:blipFill>
          </mc:Choice>
          <mc:Fallback>
            <p:blipFill>
              <a:blip r:embed="rId3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139824" y="2515501"/>
            <a:ext cx="3595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American Typewriter"/>
                <a:cs typeface="American Typewriter"/>
              </a:rPr>
              <a:t>« </a:t>
            </a:r>
            <a:r>
              <a:rPr lang="fr-FR" sz="1400" dirty="0" err="1" smtClean="0">
                <a:latin typeface="American Typewriter"/>
                <a:cs typeface="American Typewriter"/>
              </a:rPr>
              <a:t>She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had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your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dark</a:t>
            </a:r>
            <a:r>
              <a:rPr lang="fr-FR" sz="1400" dirty="0" smtClean="0">
                <a:latin typeface="American Typewriter"/>
                <a:cs typeface="American Typewriter"/>
              </a:rPr>
              <a:t> suit in </a:t>
            </a:r>
            <a:r>
              <a:rPr lang="fr-FR" sz="1400" dirty="0" err="1" smtClean="0">
                <a:latin typeface="American Typewriter"/>
                <a:cs typeface="American Typewriter"/>
              </a:rPr>
              <a:t>greasy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wash</a:t>
            </a:r>
            <a:endParaRPr lang="fr-FR" sz="1400" dirty="0" smtClean="0">
              <a:latin typeface="American Typewriter"/>
              <a:cs typeface="American Typewriter"/>
            </a:endParaRPr>
          </a:p>
          <a:p>
            <a:r>
              <a:rPr lang="fr-FR" sz="1400" dirty="0" smtClean="0">
                <a:latin typeface="American Typewriter"/>
                <a:cs typeface="American Typewriter"/>
              </a:rPr>
              <a:t> water all </a:t>
            </a:r>
            <a:r>
              <a:rPr lang="fr-FR" sz="1400" dirty="0" err="1" smtClean="0">
                <a:latin typeface="American Typewriter"/>
                <a:cs typeface="American Typewriter"/>
              </a:rPr>
              <a:t>year</a:t>
            </a:r>
            <a:r>
              <a:rPr lang="fr-FR" sz="1400" dirty="0" smtClean="0">
                <a:latin typeface="American Typewriter"/>
                <a:cs typeface="American Typewriter"/>
              </a:rPr>
              <a:t> »</a:t>
            </a:r>
            <a:endParaRPr lang="en-US" sz="1400" i="1" dirty="0">
              <a:latin typeface="American Typewriter"/>
              <a:cs typeface="American Typewriter"/>
            </a:endParaRPr>
          </a:p>
        </p:txBody>
      </p:sp>
      <p:cxnSp>
        <p:nvCxnSpPr>
          <p:cNvPr id="25" name="Connecteur droit avec flèche 24"/>
          <p:cNvCxnSpPr>
            <a:endCxn id="26" idx="2"/>
          </p:cNvCxnSpPr>
          <p:nvPr/>
        </p:nvCxnSpPr>
        <p:spPr>
          <a:xfrm rot="16200000" flipV="1">
            <a:off x="671512" y="502604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" y="386875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rot="16200000" flipV="1">
            <a:off x="1966912" y="503715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93863" y="387986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30" name="ZoneTexte 5"/>
          <p:cNvSpPr txBox="1">
            <a:spLocks noChangeArrowheads="1"/>
          </p:cNvSpPr>
          <p:nvPr/>
        </p:nvSpPr>
        <p:spPr bwMode="auto">
          <a:xfrm>
            <a:off x="2346325" y="331999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31" name="Connecteur en arc 30"/>
          <p:cNvCxnSpPr>
            <a:stCxn id="26" idx="0"/>
            <a:endCxn id="29" idx="0"/>
          </p:cNvCxnSpPr>
          <p:nvPr/>
        </p:nvCxnSpPr>
        <p:spPr>
          <a:xfrm rot="16200000" flipH="1">
            <a:off x="1624806" y="323454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895989" y="366873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5" name="Forme libre 34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52"/>
          <p:cNvSpPr txBox="1">
            <a:spLocks noChangeArrowheads="1"/>
          </p:cNvSpPr>
          <p:nvPr/>
        </p:nvSpPr>
        <p:spPr bwMode="auto">
          <a:xfrm>
            <a:off x="757073" y="1433245"/>
            <a:ext cx="24088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End-to-end ASR</a:t>
            </a:r>
            <a:endParaRPr lang="en-US" sz="2400" u="sng" dirty="0"/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139824" y="3484064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11440" y="109180"/>
            <a:ext cx="5386950" cy="762000"/>
          </a:xfrm>
        </p:spPr>
        <p:txBody>
          <a:bodyPr>
            <a:noAutofit/>
          </a:bodyPr>
          <a:lstStyle/>
          <a:p>
            <a:r>
              <a:rPr lang="fr-FR" sz="3200" i="1" dirty="0" smtClean="0"/>
              <a:t>The data </a:t>
            </a:r>
            <a:r>
              <a:rPr lang="fr-FR" sz="3200" i="1" dirty="0" err="1" smtClean="0"/>
              <a:t>efficiency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problem</a:t>
            </a:r>
            <a:endParaRPr lang="en-US" sz="2400" i="1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1" y="5356244"/>
            <a:ext cx="2959099" cy="76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68274" y="504218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43697"/>
              <a:stretch>
                <a:fillRect/>
              </a:stretch>
            </p:blipFill>
          </mc:Choice>
          <mc:Fallback>
            <p:blipFill>
              <a:blip r:embed="rId3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139824" y="2515501"/>
            <a:ext cx="3595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American Typewriter"/>
                <a:cs typeface="American Typewriter"/>
              </a:rPr>
              <a:t>« </a:t>
            </a:r>
            <a:r>
              <a:rPr lang="fr-FR" sz="1400" dirty="0" err="1" smtClean="0">
                <a:latin typeface="American Typewriter"/>
                <a:cs typeface="American Typewriter"/>
              </a:rPr>
              <a:t>She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had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your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dark</a:t>
            </a:r>
            <a:r>
              <a:rPr lang="fr-FR" sz="1400" dirty="0" smtClean="0">
                <a:latin typeface="American Typewriter"/>
                <a:cs typeface="American Typewriter"/>
              </a:rPr>
              <a:t> suit in </a:t>
            </a:r>
            <a:r>
              <a:rPr lang="fr-FR" sz="1400" dirty="0" err="1" smtClean="0">
                <a:latin typeface="American Typewriter"/>
                <a:cs typeface="American Typewriter"/>
              </a:rPr>
              <a:t>greasy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wash</a:t>
            </a:r>
            <a:endParaRPr lang="fr-FR" sz="1400" dirty="0" smtClean="0">
              <a:latin typeface="American Typewriter"/>
              <a:cs typeface="American Typewriter"/>
            </a:endParaRPr>
          </a:p>
          <a:p>
            <a:r>
              <a:rPr lang="fr-FR" sz="1400" dirty="0" smtClean="0">
                <a:latin typeface="American Typewriter"/>
                <a:cs typeface="American Typewriter"/>
              </a:rPr>
              <a:t> water all </a:t>
            </a:r>
            <a:r>
              <a:rPr lang="fr-FR" sz="1400" dirty="0" err="1" smtClean="0">
                <a:latin typeface="American Typewriter"/>
                <a:cs typeface="American Typewriter"/>
              </a:rPr>
              <a:t>year</a:t>
            </a:r>
            <a:r>
              <a:rPr lang="fr-FR" sz="1400" dirty="0" smtClean="0">
                <a:latin typeface="American Typewriter"/>
                <a:cs typeface="American Typewriter"/>
              </a:rPr>
              <a:t> »</a:t>
            </a:r>
            <a:endParaRPr lang="en-US" sz="1400" i="1" dirty="0">
              <a:latin typeface="American Typewriter"/>
              <a:cs typeface="American Typewriter"/>
            </a:endParaRPr>
          </a:p>
        </p:txBody>
      </p:sp>
      <p:cxnSp>
        <p:nvCxnSpPr>
          <p:cNvPr id="25" name="Connecteur droit avec flèche 24"/>
          <p:cNvCxnSpPr>
            <a:endCxn id="26" idx="2"/>
          </p:cNvCxnSpPr>
          <p:nvPr/>
        </p:nvCxnSpPr>
        <p:spPr>
          <a:xfrm rot="16200000" flipV="1">
            <a:off x="671512" y="502604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" y="386875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rot="16200000" flipV="1">
            <a:off x="1966912" y="503715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93863" y="387986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30" name="ZoneTexte 5"/>
          <p:cNvSpPr txBox="1">
            <a:spLocks noChangeArrowheads="1"/>
          </p:cNvSpPr>
          <p:nvPr/>
        </p:nvSpPr>
        <p:spPr bwMode="auto">
          <a:xfrm>
            <a:off x="2346325" y="331999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31" name="Connecteur en arc 30"/>
          <p:cNvCxnSpPr>
            <a:stCxn id="26" idx="0"/>
            <a:endCxn id="29" idx="0"/>
          </p:cNvCxnSpPr>
          <p:nvPr/>
        </p:nvCxnSpPr>
        <p:spPr>
          <a:xfrm rot="16200000" flipH="1">
            <a:off x="1624806" y="323454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895989" y="366873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5" name="Forme libre 34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52"/>
          <p:cNvSpPr txBox="1">
            <a:spLocks noChangeArrowheads="1"/>
          </p:cNvSpPr>
          <p:nvPr/>
        </p:nvSpPr>
        <p:spPr bwMode="auto">
          <a:xfrm>
            <a:off x="757073" y="1433245"/>
            <a:ext cx="24088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End-to-end ASR</a:t>
            </a:r>
            <a:endParaRPr lang="en-US" sz="2400" u="sng" dirty="0"/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139824" y="3484064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419600" y="2119667"/>
            <a:ext cx="2115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 for language modeling!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(10000 books)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6251148" y="3038719"/>
            <a:ext cx="1346840" cy="11532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39600" y="109180"/>
            <a:ext cx="5069338" cy="762000"/>
          </a:xfrm>
        </p:spPr>
        <p:txBody>
          <a:bodyPr>
            <a:normAutofit fontScale="90000"/>
          </a:bodyPr>
          <a:lstStyle/>
          <a:p>
            <a:r>
              <a:rPr lang="fr-FR" sz="3200" i="1" dirty="0" smtClean="0"/>
              <a:t>The data </a:t>
            </a:r>
            <a:r>
              <a:rPr lang="fr-FR" sz="3200" i="1" dirty="0" err="1" smtClean="0"/>
              <a:t>efficiency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problem</a:t>
            </a:r>
            <a:endParaRPr lang="en-US" sz="3200" i="1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1" y="5356244"/>
            <a:ext cx="2959099" cy="76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9" name="Rectangle 8"/>
          <p:cNvSpPr/>
          <p:nvPr/>
        </p:nvSpPr>
        <p:spPr>
          <a:xfrm>
            <a:off x="37682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435133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93"/>
          <p:cNvGrpSpPr/>
          <p:nvPr/>
        </p:nvGrpSpPr>
        <p:grpSpPr>
          <a:xfrm>
            <a:off x="1588548" y="534988"/>
            <a:ext cx="7112699" cy="6627812"/>
            <a:chOff x="1588548" y="803274"/>
            <a:chExt cx="7112699" cy="6053138"/>
          </a:xfrm>
        </p:grpSpPr>
        <p:cxnSp>
          <p:nvCxnSpPr>
            <p:cNvPr id="77" name="Connecteur droit 76"/>
            <p:cNvCxnSpPr/>
            <p:nvPr/>
          </p:nvCxnSpPr>
          <p:spPr>
            <a:xfrm rot="16200000" flipH="1">
              <a:off x="-143802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rot="16200000" flipH="1">
              <a:off x="-99347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rot="16200000" flipH="1">
              <a:off x="-548932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rot="16200000" flipH="1">
              <a:off x="-10438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 rot="16200000" flipH="1">
              <a:off x="34015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rot="16200000" flipH="1">
              <a:off x="78470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rot="16200000" flipH="1">
              <a:off x="1229244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 rot="16200000" flipH="1">
              <a:off x="1673788" y="3829843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rot="16200000" flipH="1">
              <a:off x="2118332" y="3829843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 rot="16200000" flipH="1">
              <a:off x="256287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rot="16200000" flipH="1">
              <a:off x="300742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rot="16200000" flipH="1">
              <a:off x="3451964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16200000" flipH="1">
              <a:off x="389650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rot="16200000" flipH="1">
              <a:off x="4341052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rot="16200000" flipH="1">
              <a:off x="478559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 rot="16200000" flipH="1">
              <a:off x="523014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 rot="16200000" flipH="1">
              <a:off x="567467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 rot="16200000">
            <a:off x="-383244" y="2518433"/>
            <a:ext cx="128822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307043" y="5878411"/>
            <a:ext cx="128822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84195" y="1601788"/>
            <a:ext cx="83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Word forms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09600" y="2678768"/>
            <a:ext cx="83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Prosody</a:t>
            </a:r>
            <a:endParaRPr lang="en-US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535005" y="4063525"/>
            <a:ext cx="98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Segments</a:t>
            </a:r>
            <a:endParaRPr lang="en-US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09600" y="801886"/>
            <a:ext cx="103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Semantics</a:t>
            </a:r>
            <a:endParaRPr lang="en-US" sz="1400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45533" y="5183188"/>
            <a:ext cx="786026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405051" y="5225634"/>
            <a:ext cx="7434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0      1      2      3      4      5      6      7     8      9      10    11    12    13    14 </a:t>
            </a:r>
            <a:endParaRPr lang="en-US" sz="1600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467600" y="4954588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Time (months)</a:t>
            </a:r>
            <a:endParaRPr lang="en-US" sz="1200" i="1" dirty="0"/>
          </a:p>
        </p:txBody>
      </p:sp>
      <p:grpSp>
        <p:nvGrpSpPr>
          <p:cNvPr id="3" name="Grouper 18"/>
          <p:cNvGrpSpPr/>
          <p:nvPr/>
        </p:nvGrpSpPr>
        <p:grpSpPr>
          <a:xfrm>
            <a:off x="3352007" y="1705789"/>
            <a:ext cx="1075050" cy="277792"/>
            <a:chOff x="3352007" y="1399401"/>
            <a:chExt cx="1075050" cy="277792"/>
          </a:xfrm>
        </p:grpSpPr>
        <p:sp>
          <p:nvSpPr>
            <p:cNvPr id="11" name="ZoneTexte 10"/>
            <p:cNvSpPr txBox="1"/>
            <p:nvPr/>
          </p:nvSpPr>
          <p:spPr>
            <a:xfrm>
              <a:off x="3352800" y="1399401"/>
              <a:ext cx="107425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Proper name</a:t>
              </a:r>
              <a:endParaRPr lang="en-US" sz="1200" dirty="0"/>
            </a:p>
          </p:txBody>
        </p:sp>
        <p:cxnSp>
          <p:nvCxnSpPr>
            <p:cNvPr id="18" name="Connecteur droit 17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r 19"/>
          <p:cNvGrpSpPr/>
          <p:nvPr/>
        </p:nvGrpSpPr>
        <p:grpSpPr>
          <a:xfrm>
            <a:off x="2514600" y="2543196"/>
            <a:ext cx="1460372" cy="277792"/>
            <a:chOff x="3352007" y="1399401"/>
            <a:chExt cx="1460372" cy="277792"/>
          </a:xfrm>
        </p:grpSpPr>
        <p:sp>
          <p:nvSpPr>
            <p:cNvPr id="21" name="ZoneTexte 20"/>
            <p:cNvSpPr txBox="1"/>
            <p:nvPr/>
          </p:nvSpPr>
          <p:spPr>
            <a:xfrm>
              <a:off x="3352800" y="1399401"/>
              <a:ext cx="145957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Language prosody</a:t>
              </a:r>
              <a:endParaRPr lang="en-US" sz="1200" dirty="0"/>
            </a:p>
          </p:txBody>
        </p:sp>
        <p:cxnSp>
          <p:nvCxnSpPr>
            <p:cNvPr id="22" name="Connecteur droit 21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r 23"/>
          <p:cNvGrpSpPr/>
          <p:nvPr/>
        </p:nvGrpSpPr>
        <p:grpSpPr>
          <a:xfrm>
            <a:off x="5638643" y="1323995"/>
            <a:ext cx="1134770" cy="647125"/>
            <a:chOff x="3351614" y="1399401"/>
            <a:chExt cx="2833682" cy="272544"/>
          </a:xfrm>
        </p:grpSpPr>
        <p:sp>
          <p:nvSpPr>
            <p:cNvPr id="25" name="ZoneTexte 24"/>
            <p:cNvSpPr txBox="1"/>
            <p:nvPr/>
          </p:nvSpPr>
          <p:spPr>
            <a:xfrm>
              <a:off x="3352801" y="1399401"/>
              <a:ext cx="2832495" cy="2722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Segmentation </a:t>
              </a:r>
            </a:p>
            <a:p>
              <a:r>
                <a:rPr lang="en-US" sz="1200" dirty="0" smtClean="0"/>
                <a:t>of words from</a:t>
              </a:r>
            </a:p>
            <a:p>
              <a:r>
                <a:rPr lang="en-US" sz="1200" dirty="0" smtClean="0"/>
                <a:t> sentences</a:t>
              </a:r>
              <a:endParaRPr lang="en-US" sz="1200" dirty="0"/>
            </a:p>
          </p:txBody>
        </p:sp>
        <p:cxnSp>
          <p:nvCxnSpPr>
            <p:cNvPr id="26" name="Connecteur droit 25"/>
            <p:cNvCxnSpPr/>
            <p:nvPr/>
          </p:nvCxnSpPr>
          <p:spPr>
            <a:xfrm rot="5400000">
              <a:off x="3217888" y="1534254"/>
              <a:ext cx="271417" cy="39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r 26"/>
          <p:cNvGrpSpPr/>
          <p:nvPr/>
        </p:nvGrpSpPr>
        <p:grpSpPr>
          <a:xfrm>
            <a:off x="5463096" y="2478647"/>
            <a:ext cx="1493885" cy="277792"/>
            <a:chOff x="3352007" y="1399401"/>
            <a:chExt cx="1493885" cy="277792"/>
          </a:xfrm>
        </p:grpSpPr>
        <p:sp>
          <p:nvSpPr>
            <p:cNvPr id="28" name="ZoneTexte 27"/>
            <p:cNvSpPr txBox="1"/>
            <p:nvPr/>
          </p:nvSpPr>
          <p:spPr>
            <a:xfrm>
              <a:off x="3352800" y="1399401"/>
              <a:ext cx="149309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word stress</a:t>
              </a:r>
              <a:endParaRPr lang="en-US" sz="1200" dirty="0"/>
            </a:p>
          </p:txBody>
        </p:sp>
        <p:cxnSp>
          <p:nvCxnSpPr>
            <p:cNvPr id="29" name="Connecteur droit 28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r 32"/>
          <p:cNvGrpSpPr/>
          <p:nvPr/>
        </p:nvGrpSpPr>
        <p:grpSpPr>
          <a:xfrm>
            <a:off x="3429000" y="3963988"/>
            <a:ext cx="1177542" cy="277792"/>
            <a:chOff x="3352007" y="1399401"/>
            <a:chExt cx="1177542" cy="277792"/>
          </a:xfrm>
        </p:grpSpPr>
        <p:sp>
          <p:nvSpPr>
            <p:cNvPr id="34" name="ZoneTexte 33"/>
            <p:cNvSpPr txBox="1"/>
            <p:nvPr/>
          </p:nvSpPr>
          <p:spPr>
            <a:xfrm>
              <a:off x="3352800" y="1399401"/>
              <a:ext cx="117674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vowels</a:t>
              </a:r>
              <a:endParaRPr lang="en-US" sz="1200" dirty="0"/>
            </a:p>
          </p:txBody>
        </p:sp>
        <p:cxnSp>
          <p:nvCxnSpPr>
            <p:cNvPr id="35" name="Connecteur droit 34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r 35"/>
          <p:cNvGrpSpPr/>
          <p:nvPr/>
        </p:nvGrpSpPr>
        <p:grpSpPr>
          <a:xfrm>
            <a:off x="3927858" y="4421188"/>
            <a:ext cx="1494261" cy="277792"/>
            <a:chOff x="3352007" y="1399401"/>
            <a:chExt cx="1494261" cy="277792"/>
          </a:xfrm>
        </p:grpSpPr>
        <p:sp>
          <p:nvSpPr>
            <p:cNvPr id="37" name="ZoneTexte 36"/>
            <p:cNvSpPr txBox="1"/>
            <p:nvPr/>
          </p:nvSpPr>
          <p:spPr>
            <a:xfrm>
              <a:off x="3352800" y="1399401"/>
              <a:ext cx="149346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consonants</a:t>
              </a:r>
              <a:endParaRPr lang="en-US" sz="1200" dirty="0"/>
            </a:p>
          </p:txBody>
        </p:sp>
        <p:cxnSp>
          <p:nvCxnSpPr>
            <p:cNvPr id="38" name="Connecteur droit 37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r 38"/>
          <p:cNvGrpSpPr/>
          <p:nvPr/>
        </p:nvGrpSpPr>
        <p:grpSpPr>
          <a:xfrm>
            <a:off x="5668539" y="3949749"/>
            <a:ext cx="1070317" cy="277792"/>
            <a:chOff x="3352007" y="1399401"/>
            <a:chExt cx="1070317" cy="277792"/>
          </a:xfrm>
        </p:grpSpPr>
        <p:sp>
          <p:nvSpPr>
            <p:cNvPr id="40" name="ZoneTexte 39"/>
            <p:cNvSpPr txBox="1"/>
            <p:nvPr/>
          </p:nvSpPr>
          <p:spPr>
            <a:xfrm>
              <a:off x="3352800" y="1399401"/>
              <a:ext cx="1069524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Phonotactics</a:t>
              </a:r>
              <a:endParaRPr lang="en-US" sz="1200" dirty="0"/>
            </a:p>
          </p:txBody>
        </p:sp>
        <p:cxnSp>
          <p:nvCxnSpPr>
            <p:cNvPr id="41" name="Connecteur droit 40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r 41"/>
          <p:cNvGrpSpPr/>
          <p:nvPr/>
        </p:nvGrpSpPr>
        <p:grpSpPr>
          <a:xfrm>
            <a:off x="7845876" y="3513115"/>
            <a:ext cx="988822" cy="457801"/>
            <a:chOff x="3352800" y="1399401"/>
            <a:chExt cx="988822" cy="233406"/>
          </a:xfrm>
        </p:grpSpPr>
        <p:sp>
          <p:nvSpPr>
            <p:cNvPr id="43" name="ZoneTexte 42"/>
            <p:cNvSpPr txBox="1"/>
            <p:nvPr/>
          </p:nvSpPr>
          <p:spPr>
            <a:xfrm>
              <a:off x="3352800" y="1399401"/>
              <a:ext cx="988822" cy="233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Phonotactic</a:t>
              </a:r>
              <a:endParaRPr lang="en-US" sz="1200" dirty="0" smtClean="0"/>
            </a:p>
            <a:p>
              <a:r>
                <a:rPr lang="en-US" sz="1200" dirty="0" smtClean="0"/>
                <a:t>illusions</a:t>
              </a:r>
              <a:endParaRPr lang="en-US" sz="1200" dirty="0"/>
            </a:p>
          </p:txBody>
        </p:sp>
        <p:cxnSp>
          <p:nvCxnSpPr>
            <p:cNvPr id="44" name="Connecteur droit 43"/>
            <p:cNvCxnSpPr/>
            <p:nvPr/>
          </p:nvCxnSpPr>
          <p:spPr>
            <a:xfrm rot="5400000">
              <a:off x="3237491" y="1515909"/>
              <a:ext cx="23220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r 44"/>
          <p:cNvGrpSpPr/>
          <p:nvPr/>
        </p:nvGrpSpPr>
        <p:grpSpPr>
          <a:xfrm>
            <a:off x="6956825" y="4188125"/>
            <a:ext cx="1442696" cy="462460"/>
            <a:chOff x="3351618" y="1440139"/>
            <a:chExt cx="3602613" cy="194770"/>
          </a:xfrm>
        </p:grpSpPr>
        <p:sp>
          <p:nvSpPr>
            <p:cNvPr id="46" name="ZoneTexte 45"/>
            <p:cNvSpPr txBox="1"/>
            <p:nvPr/>
          </p:nvSpPr>
          <p:spPr>
            <a:xfrm>
              <a:off x="3352801" y="1440139"/>
              <a:ext cx="3601430" cy="1944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Loss of non-native</a:t>
              </a:r>
            </a:p>
            <a:p>
              <a:r>
                <a:rPr lang="en-US" sz="1200" dirty="0" smtClean="0"/>
                <a:t>contrasts</a:t>
              </a:r>
              <a:endParaRPr lang="en-US" sz="1200" dirty="0"/>
            </a:p>
          </p:txBody>
        </p:sp>
        <p:cxnSp>
          <p:nvCxnSpPr>
            <p:cNvPr id="47" name="Connecteur droit 46"/>
            <p:cNvCxnSpPr/>
            <p:nvPr/>
          </p:nvCxnSpPr>
          <p:spPr>
            <a:xfrm rot="5400000">
              <a:off x="3256216" y="1535542"/>
              <a:ext cx="194769" cy="39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r 47"/>
          <p:cNvGrpSpPr/>
          <p:nvPr/>
        </p:nvGrpSpPr>
        <p:grpSpPr>
          <a:xfrm>
            <a:off x="4278852" y="2820988"/>
            <a:ext cx="1134714" cy="646333"/>
            <a:chOff x="3352005" y="1389413"/>
            <a:chExt cx="2152839" cy="325718"/>
          </a:xfrm>
        </p:grpSpPr>
        <p:sp>
          <p:nvSpPr>
            <p:cNvPr id="49" name="ZoneTexte 48"/>
            <p:cNvSpPr txBox="1"/>
            <p:nvPr/>
          </p:nvSpPr>
          <p:spPr>
            <a:xfrm>
              <a:off x="3352800" y="1389413"/>
              <a:ext cx="2152044" cy="325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Segmentation</a:t>
              </a:r>
            </a:p>
            <a:p>
              <a:r>
                <a:rPr lang="en-US" sz="1200" dirty="0" smtClean="0"/>
                <a:t> in large </a:t>
              </a:r>
            </a:p>
            <a:p>
              <a:r>
                <a:rPr lang="en-US" sz="1200" dirty="0" smtClean="0"/>
                <a:t>clauses</a:t>
              </a:r>
              <a:endParaRPr lang="en-US" sz="1200" dirty="0"/>
            </a:p>
          </p:txBody>
        </p:sp>
        <p:cxnSp>
          <p:nvCxnSpPr>
            <p:cNvPr id="50" name="Connecteur droit 49"/>
            <p:cNvCxnSpPr/>
            <p:nvPr/>
          </p:nvCxnSpPr>
          <p:spPr>
            <a:xfrm rot="5400000">
              <a:off x="3195332" y="1556868"/>
              <a:ext cx="314936" cy="159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r 50"/>
          <p:cNvGrpSpPr/>
          <p:nvPr/>
        </p:nvGrpSpPr>
        <p:grpSpPr>
          <a:xfrm>
            <a:off x="5580420" y="2820988"/>
            <a:ext cx="1134295" cy="647127"/>
            <a:chOff x="3352800" y="1399401"/>
            <a:chExt cx="1134295" cy="647127"/>
          </a:xfrm>
        </p:grpSpPr>
        <p:sp>
          <p:nvSpPr>
            <p:cNvPr id="52" name="ZoneTexte 51"/>
            <p:cNvSpPr txBox="1"/>
            <p:nvPr/>
          </p:nvSpPr>
          <p:spPr>
            <a:xfrm>
              <a:off x="3352800" y="1399401"/>
              <a:ext cx="113429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Segmentation </a:t>
              </a:r>
            </a:p>
            <a:p>
              <a:r>
                <a:rPr lang="en-US" sz="1200" dirty="0" smtClean="0"/>
                <a:t>in small</a:t>
              </a:r>
            </a:p>
            <a:p>
              <a:r>
                <a:rPr lang="en-US" sz="1200" dirty="0" smtClean="0"/>
                <a:t>clauses</a:t>
              </a:r>
              <a:endParaRPr lang="en-US" sz="1200" dirty="0"/>
            </a:p>
          </p:txBody>
        </p:sp>
        <p:cxnSp>
          <p:nvCxnSpPr>
            <p:cNvPr id="53" name="Connecteur droit 52"/>
            <p:cNvCxnSpPr/>
            <p:nvPr/>
          </p:nvCxnSpPr>
          <p:spPr>
            <a:xfrm rot="5400000">
              <a:off x="3030825" y="1722964"/>
              <a:ext cx="64554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r 53"/>
          <p:cNvGrpSpPr/>
          <p:nvPr/>
        </p:nvGrpSpPr>
        <p:grpSpPr>
          <a:xfrm>
            <a:off x="2899922" y="5945188"/>
            <a:ext cx="861050" cy="277792"/>
            <a:chOff x="3352007" y="1399401"/>
            <a:chExt cx="861050" cy="277792"/>
          </a:xfrm>
        </p:grpSpPr>
        <p:sp>
          <p:nvSpPr>
            <p:cNvPr id="55" name="ZoneTexte 54"/>
            <p:cNvSpPr txBox="1"/>
            <p:nvPr/>
          </p:nvSpPr>
          <p:spPr>
            <a:xfrm>
              <a:off x="3352800" y="1399401"/>
              <a:ext cx="86025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vowel-like</a:t>
              </a:r>
              <a:endParaRPr lang="en-US" sz="1200" dirty="0"/>
            </a:p>
          </p:txBody>
        </p:sp>
        <p:cxnSp>
          <p:nvCxnSpPr>
            <p:cNvPr id="56" name="Connecteur droit 55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r 57"/>
          <p:cNvGrpSpPr/>
          <p:nvPr/>
        </p:nvGrpSpPr>
        <p:grpSpPr>
          <a:xfrm>
            <a:off x="4648993" y="6021388"/>
            <a:ext cx="834859" cy="462461"/>
            <a:chOff x="3352800" y="1399401"/>
            <a:chExt cx="834859" cy="462461"/>
          </a:xfrm>
        </p:grpSpPr>
        <p:sp>
          <p:nvSpPr>
            <p:cNvPr id="59" name="ZoneTexte 58"/>
            <p:cNvSpPr txBox="1"/>
            <p:nvPr/>
          </p:nvSpPr>
          <p:spPr>
            <a:xfrm>
              <a:off x="3352800" y="1399401"/>
              <a:ext cx="834859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canonical</a:t>
              </a:r>
            </a:p>
            <a:p>
              <a:r>
                <a:rPr lang="en-US" sz="1200" dirty="0" smtClean="0"/>
                <a:t>babbling</a:t>
              </a:r>
              <a:endParaRPr lang="en-US" sz="1200" dirty="0"/>
            </a:p>
          </p:txBody>
        </p:sp>
        <p:cxnSp>
          <p:nvCxnSpPr>
            <p:cNvPr id="60" name="Connecteur droit 59"/>
            <p:cNvCxnSpPr/>
            <p:nvPr/>
          </p:nvCxnSpPr>
          <p:spPr>
            <a:xfrm rot="5400000">
              <a:off x="3123158" y="1630631"/>
              <a:ext cx="460874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r 60"/>
          <p:cNvGrpSpPr/>
          <p:nvPr/>
        </p:nvGrpSpPr>
        <p:grpSpPr>
          <a:xfrm>
            <a:off x="6044021" y="5883285"/>
            <a:ext cx="869349" cy="647127"/>
            <a:chOff x="3352800" y="1399401"/>
            <a:chExt cx="869349" cy="647127"/>
          </a:xfrm>
        </p:grpSpPr>
        <p:sp>
          <p:nvSpPr>
            <p:cNvPr id="62" name="ZoneTexte 61"/>
            <p:cNvSpPr txBox="1"/>
            <p:nvPr/>
          </p:nvSpPr>
          <p:spPr>
            <a:xfrm>
              <a:off x="3352800" y="1399401"/>
              <a:ext cx="869349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Language</a:t>
              </a:r>
            </a:p>
            <a:p>
              <a:r>
                <a:rPr lang="en-US" sz="1200" dirty="0" smtClean="0"/>
                <a:t>-specific</a:t>
              </a:r>
            </a:p>
            <a:p>
              <a:r>
                <a:rPr lang="en-US" sz="1200" dirty="0" smtClean="0"/>
                <a:t>sounds</a:t>
              </a:r>
              <a:endParaRPr lang="en-US" sz="1200" dirty="0"/>
            </a:p>
          </p:txBody>
        </p:sp>
        <p:cxnSp>
          <p:nvCxnSpPr>
            <p:cNvPr id="63" name="Connecteur droit 62"/>
            <p:cNvCxnSpPr/>
            <p:nvPr/>
          </p:nvCxnSpPr>
          <p:spPr>
            <a:xfrm rot="5400000">
              <a:off x="3030825" y="1722964"/>
              <a:ext cx="64554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r 63"/>
          <p:cNvGrpSpPr/>
          <p:nvPr/>
        </p:nvGrpSpPr>
        <p:grpSpPr>
          <a:xfrm>
            <a:off x="7020822" y="5875655"/>
            <a:ext cx="659948" cy="277792"/>
            <a:chOff x="3352007" y="1399401"/>
            <a:chExt cx="659948" cy="277792"/>
          </a:xfrm>
        </p:grpSpPr>
        <p:sp>
          <p:nvSpPr>
            <p:cNvPr id="65" name="ZoneTexte 64"/>
            <p:cNvSpPr txBox="1"/>
            <p:nvPr/>
          </p:nvSpPr>
          <p:spPr>
            <a:xfrm>
              <a:off x="3352800" y="1399401"/>
              <a:ext cx="65915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‘words’</a:t>
              </a:r>
              <a:endParaRPr lang="en-US" sz="1200" dirty="0"/>
            </a:p>
          </p:txBody>
        </p:sp>
        <p:cxnSp>
          <p:nvCxnSpPr>
            <p:cNvPr id="66" name="Connecteur droit 65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r 94"/>
          <p:cNvGrpSpPr/>
          <p:nvPr/>
        </p:nvGrpSpPr>
        <p:grpSpPr>
          <a:xfrm>
            <a:off x="4267200" y="839788"/>
            <a:ext cx="1203391" cy="277792"/>
            <a:chOff x="3352007" y="1399401"/>
            <a:chExt cx="1203391" cy="277792"/>
          </a:xfrm>
        </p:grpSpPr>
        <p:sp>
          <p:nvSpPr>
            <p:cNvPr id="96" name="ZoneTexte 95"/>
            <p:cNvSpPr txBox="1"/>
            <p:nvPr/>
          </p:nvSpPr>
          <p:spPr>
            <a:xfrm>
              <a:off x="3352800" y="1399401"/>
              <a:ext cx="120259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frequent words</a:t>
              </a:r>
              <a:endParaRPr lang="en-US" sz="1200" dirty="0"/>
            </a:p>
          </p:txBody>
        </p:sp>
        <p:cxnSp>
          <p:nvCxnSpPr>
            <p:cNvPr id="97" name="Connecteur droit 96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itr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4873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i="1" dirty="0" smtClean="0">
                <a:ea typeface="ＭＳ Ｐゴシック" pitchFamily="-65" charset="-128"/>
                <a:cs typeface="ＭＳ Ｐゴシック" pitchFamily="-65" charset="-128"/>
              </a:rPr>
              <a:t>Language acquisition trajectories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 flipV="1">
            <a:off x="86526" y="5264769"/>
            <a:ext cx="4028274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208720" y="2469239"/>
            <a:ext cx="211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+0 words of text!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 rot="16200000" flipH="1">
            <a:off x="5193493" y="3232934"/>
            <a:ext cx="1353382" cy="564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482107" y="1638242"/>
            <a:ext cx="211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16200000" flipH="1">
            <a:off x="6599582" y="2552343"/>
            <a:ext cx="1081510" cy="9153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208720" y="2469239"/>
            <a:ext cx="211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+0 words of text!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 rot="16200000" flipH="1">
            <a:off x="5193493" y="3232934"/>
            <a:ext cx="1353382" cy="564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482107" y="1638242"/>
            <a:ext cx="211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16200000" flipH="1">
            <a:off x="6599582" y="2552343"/>
            <a:ext cx="1081510" cy="9153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864010" y="3522654"/>
            <a:ext cx="211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+multimodal input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+some parental feedback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 rot="16200000" flipH="1">
            <a:off x="5524500" y="4229100"/>
            <a:ext cx="381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5"/>
          <p:cNvSpPr txBox="1">
            <a:spLocks noChangeArrowheads="1"/>
          </p:cNvSpPr>
          <p:nvPr/>
        </p:nvSpPr>
        <p:spPr bwMode="auto">
          <a:xfrm>
            <a:off x="457200" y="3516313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cxnSp>
        <p:nvCxnSpPr>
          <p:cNvPr id="12" name="Connecteur droit avec flèche 11"/>
          <p:cNvCxnSpPr>
            <a:endCxn id="13" idx="2"/>
          </p:cNvCxnSpPr>
          <p:nvPr/>
        </p:nvCxnSpPr>
        <p:spPr>
          <a:xfrm rot="16200000" flipV="1">
            <a:off x="671512" y="53959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" y="423862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sp>
        <p:nvSpPr>
          <p:cNvPr id="14" name="ZoneTexte 26"/>
          <p:cNvSpPr txBox="1">
            <a:spLocks noChangeArrowheads="1"/>
          </p:cNvSpPr>
          <p:nvPr/>
        </p:nvSpPr>
        <p:spPr bwMode="auto">
          <a:xfrm>
            <a:off x="685800" y="1905555"/>
            <a:ext cx="2590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human supervision: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strong </a:t>
            </a:r>
            <a:r>
              <a:rPr lang="en-US" i="1" dirty="0">
                <a:latin typeface="Calibri" charset="0"/>
              </a:rPr>
              <a:t>(unambiguous)</a:t>
            </a:r>
            <a:endParaRPr lang="en-US" i="1" dirty="0" smtClean="0">
              <a:latin typeface="Calibri" charset="0"/>
            </a:endParaRP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dense </a:t>
            </a:r>
            <a:r>
              <a:rPr lang="en-US" i="1" dirty="0">
                <a:latin typeface="Calibri" charset="0"/>
              </a:rPr>
              <a:t>(high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mono 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15" name="ZoneTexte 30"/>
          <p:cNvSpPr txBox="1">
            <a:spLocks noChangeArrowheads="1"/>
          </p:cNvSpPr>
          <p:nvPr/>
        </p:nvSpPr>
        <p:spPr bwMode="auto">
          <a:xfrm>
            <a:off x="1143000" y="5638800"/>
            <a:ext cx="1203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data </a:t>
            </a:r>
            <a:r>
              <a:rPr lang="en-US" i="1">
                <a:latin typeface="Calibri" charset="0"/>
              </a:rPr>
              <a:t>(big)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rot="16200000" flipV="1">
            <a:off x="1966912" y="540702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93863" y="424973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18" name="ZoneTexte 5"/>
          <p:cNvSpPr txBox="1">
            <a:spLocks noChangeArrowheads="1"/>
          </p:cNvSpPr>
          <p:nvPr/>
        </p:nvSpPr>
        <p:spPr bwMode="auto">
          <a:xfrm>
            <a:off x="2346325" y="368986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19" name="Connecteur en arc 18"/>
          <p:cNvCxnSpPr>
            <a:stCxn id="13" idx="0"/>
            <a:endCxn id="17" idx="0"/>
          </p:cNvCxnSpPr>
          <p:nvPr/>
        </p:nvCxnSpPr>
        <p:spPr>
          <a:xfrm rot="16200000" flipH="1">
            <a:off x="1624806" y="360441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52"/>
          <p:cNvSpPr txBox="1">
            <a:spLocks noChangeArrowheads="1"/>
          </p:cNvSpPr>
          <p:nvPr/>
        </p:nvSpPr>
        <p:spPr bwMode="auto">
          <a:xfrm>
            <a:off x="251543" y="1371600"/>
            <a:ext cx="3966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Standard Machine Learning</a:t>
            </a:r>
            <a:endParaRPr lang="en-US" sz="2400" u="sng" dirty="0"/>
          </a:p>
        </p:txBody>
      </p:sp>
      <p:sp>
        <p:nvSpPr>
          <p:cNvPr id="21" name="ZoneTexte 20"/>
          <p:cNvSpPr txBox="1"/>
          <p:nvPr/>
        </p:nvSpPr>
        <p:spPr>
          <a:xfrm>
            <a:off x="2895989" y="403860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22" name="Titr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Sounds: dialects, registers, 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048000" cy="533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whispered speech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5328265" cy="291021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4920734"/>
            <a:ext cx="30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Grozdic</a:t>
            </a:r>
            <a:r>
              <a:rPr lang="en-US" dirty="0" smtClean="0"/>
              <a:t>, </a:t>
            </a:r>
            <a:r>
              <a:rPr lang="en-US" dirty="0" err="1" smtClean="0"/>
              <a:t>Jovicic</a:t>
            </a:r>
            <a:r>
              <a:rPr lang="en-US" dirty="0" smtClean="0"/>
              <a:t> et al. (2017)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248400" y="12954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children’s voice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172200" y="3581399"/>
            <a:ext cx="2952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Dubagunta</a:t>
            </a:r>
            <a:r>
              <a:rPr lang="en-US" dirty="0" smtClean="0"/>
              <a:t> (ICASSP 2019)</a:t>
            </a:r>
          </a:p>
          <a:p>
            <a:r>
              <a:rPr lang="en-US" dirty="0" smtClean="0"/>
              <a:t>Liao</a:t>
            </a:r>
            <a:r>
              <a:rPr lang="en-US" dirty="0" smtClean="0"/>
              <a:t>, </a:t>
            </a:r>
            <a:r>
              <a:rPr lang="en-US" dirty="0" err="1" smtClean="0"/>
              <a:t>Pundak</a:t>
            </a:r>
            <a:r>
              <a:rPr lang="en-US" dirty="0" smtClean="0"/>
              <a:t>  et al</a:t>
            </a:r>
            <a:r>
              <a:rPr lang="en-US" dirty="0" smtClean="0"/>
              <a:t> (2015)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86" y="4751589"/>
            <a:ext cx="3549314" cy="195401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172200" y="444588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foreign accented speech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315200" y="652093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Mihaylova</a:t>
            </a:r>
            <a:r>
              <a:rPr lang="en-US" dirty="0" smtClean="0"/>
              <a:t>, (2011)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5943601" y="1905000"/>
            <a:ext cx="3200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400" dirty="0" smtClean="0"/>
              <a:t> children’s pitch higher than adult</a:t>
            </a:r>
          </a:p>
          <a:p>
            <a:r>
              <a:rPr lang="fr-FR" sz="1400" dirty="0" err="1" smtClean="0">
                <a:sym typeface="Wingdings"/>
              </a:rPr>
              <a:t></a:t>
            </a:r>
            <a:r>
              <a:rPr lang="fr-FR" sz="1400" dirty="0" smtClean="0">
                <a:sym typeface="Wingdings"/>
              </a:rPr>
              <a:t> </a:t>
            </a:r>
            <a:r>
              <a:rPr lang="en-US" sz="1400" dirty="0" smtClean="0"/>
              <a:t>MFCC features not good</a:t>
            </a:r>
          </a:p>
          <a:p>
            <a:pPr>
              <a:buFont typeface="Arial"/>
              <a:buChar char="•"/>
            </a:pPr>
            <a:r>
              <a:rPr lang="en-US" sz="1400" dirty="0" smtClean="0"/>
              <a:t> children voices and phonemes less stable</a:t>
            </a:r>
          </a:p>
          <a:p>
            <a:r>
              <a:rPr lang="fr-FR" sz="1400" dirty="0" err="1" smtClean="0">
                <a:sym typeface="Wingdings"/>
              </a:rPr>
              <a:t></a:t>
            </a:r>
            <a:r>
              <a:rPr lang="fr-FR" sz="1400" dirty="0" smtClean="0">
                <a:sym typeface="Wingdings"/>
              </a:rPr>
              <a:t> </a:t>
            </a:r>
            <a:r>
              <a:rPr lang="fr-FR" sz="1400" dirty="0" err="1" smtClean="0">
                <a:sym typeface="Wingdings"/>
              </a:rPr>
              <a:t>adding</a:t>
            </a:r>
            <a:r>
              <a:rPr lang="fr-FR" sz="1400" dirty="0" smtClean="0">
                <a:sym typeface="Wingdings"/>
              </a:rPr>
              <a:t> </a:t>
            </a:r>
            <a:r>
              <a:rPr lang="fr-FR" sz="1400" dirty="0" err="1" smtClean="0">
                <a:sym typeface="Wingdings"/>
              </a:rPr>
              <a:t>children</a:t>
            </a:r>
            <a:r>
              <a:rPr lang="fr-FR" sz="1400" dirty="0" smtClean="0">
                <a:sym typeface="Wingdings"/>
              </a:rPr>
              <a:t> and </a:t>
            </a:r>
            <a:r>
              <a:rPr lang="fr-FR" sz="1400" dirty="0" err="1" smtClean="0">
                <a:sym typeface="Wingdings"/>
              </a:rPr>
              <a:t>adult</a:t>
            </a:r>
            <a:r>
              <a:rPr lang="fr-FR" sz="1400" dirty="0" smtClean="0">
                <a:sym typeface="Wingdings"/>
              </a:rPr>
              <a:t> data </a:t>
            </a:r>
            <a:r>
              <a:rPr lang="fr-FR" sz="1400" dirty="0" err="1" smtClean="0">
                <a:sym typeface="Wingdings"/>
              </a:rPr>
              <a:t>improves</a:t>
            </a:r>
            <a:r>
              <a:rPr lang="fr-FR" sz="1400" dirty="0" smtClean="0">
                <a:sym typeface="Wingdings"/>
              </a:rPr>
              <a:t> </a:t>
            </a:r>
            <a:r>
              <a:rPr lang="fr-FR" sz="1400" dirty="0" err="1" smtClean="0">
                <a:sym typeface="Wingdings"/>
              </a:rPr>
              <a:t>children</a:t>
            </a:r>
            <a:r>
              <a:rPr lang="fr-FR" sz="1400" dirty="0" smtClean="0">
                <a:sym typeface="Wingdings"/>
              </a:rPr>
              <a:t> but </a:t>
            </a:r>
            <a:r>
              <a:rPr lang="fr-FR" sz="1400" dirty="0" err="1" smtClean="0">
                <a:sym typeface="Wingdings"/>
              </a:rPr>
              <a:t>degrades</a:t>
            </a:r>
            <a:r>
              <a:rPr lang="fr-FR" sz="1400" dirty="0" smtClean="0">
                <a:sym typeface="Wingdings"/>
              </a:rPr>
              <a:t> </a:t>
            </a:r>
            <a:r>
              <a:rPr lang="fr-FR" sz="1400" dirty="0" err="1" smtClean="0">
                <a:sym typeface="Wingdings"/>
              </a:rPr>
              <a:t>adult</a:t>
            </a:r>
            <a:r>
              <a:rPr lang="fr-FR" sz="1400" dirty="0" smtClean="0">
                <a:sym typeface="Wingdings"/>
              </a:rPr>
              <a:t> </a:t>
            </a:r>
            <a:r>
              <a:rPr lang="fr-FR" sz="1400" dirty="0" err="1" smtClean="0">
                <a:sym typeface="Wingdings"/>
              </a:rPr>
              <a:t>models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5"/>
          <p:cNvSpPr txBox="1">
            <a:spLocks noChangeArrowheads="1"/>
          </p:cNvSpPr>
          <p:nvPr/>
        </p:nvSpPr>
        <p:spPr bwMode="auto">
          <a:xfrm>
            <a:off x="457200" y="3516313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cxnSp>
        <p:nvCxnSpPr>
          <p:cNvPr id="5" name="Connecteur droit avec flèche 4"/>
          <p:cNvCxnSpPr>
            <a:endCxn id="6" idx="2"/>
          </p:cNvCxnSpPr>
          <p:nvPr/>
        </p:nvCxnSpPr>
        <p:spPr>
          <a:xfrm rot="16200000" flipV="1">
            <a:off x="6131992" y="533876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917680" y="418147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solidFill>
                  <a:srgbClr val="0000FF"/>
                </a:solidFill>
              </a:rPr>
              <a:t>na</a:t>
            </a:r>
            <a:r>
              <a:rPr lang="fr-FR" sz="1400" dirty="0" err="1" smtClean="0">
                <a:solidFill>
                  <a:srgbClr val="0000FF"/>
                </a:solidFill>
              </a:rPr>
              <a:t>ï</a:t>
            </a:r>
            <a:r>
              <a:rPr lang="en-US" sz="1400" dirty="0" err="1" smtClean="0">
                <a:solidFill>
                  <a:srgbClr val="0000FF"/>
                </a:solidFill>
              </a:rPr>
              <a:t>ve</a:t>
            </a:r>
            <a:r>
              <a:rPr lang="en-US" sz="1400" dirty="0" smtClean="0">
                <a:solidFill>
                  <a:srgbClr val="0000FF"/>
                </a:solidFill>
              </a:rPr>
              <a:t> human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ZoneTexte 26"/>
          <p:cNvSpPr txBox="1">
            <a:spLocks noChangeArrowheads="1"/>
          </p:cNvSpPr>
          <p:nvPr/>
        </p:nvSpPr>
        <p:spPr bwMode="auto">
          <a:xfrm>
            <a:off x="6114011" y="1981755"/>
            <a:ext cx="22749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charset="0"/>
              </a:rPr>
              <a:t>human supervision:</a:t>
            </a: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weak </a:t>
            </a:r>
            <a:r>
              <a:rPr lang="en-US" i="1" dirty="0">
                <a:latin typeface="Calibri" charset="0"/>
              </a:rPr>
              <a:t>(ambiguous)</a:t>
            </a:r>
            <a:endParaRPr lang="en-US" i="1" dirty="0" smtClean="0">
              <a:latin typeface="Calibri" charset="0"/>
            </a:endParaRP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sparse </a:t>
            </a:r>
            <a:r>
              <a:rPr lang="en-US" i="1" dirty="0">
                <a:latin typeface="Calibri" charset="0"/>
              </a:rPr>
              <a:t>(low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bi-directional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8" name="ZoneTexte 30"/>
          <p:cNvSpPr txBox="1">
            <a:spLocks noChangeArrowheads="1"/>
          </p:cNvSpPr>
          <p:nvPr/>
        </p:nvSpPr>
        <p:spPr bwMode="auto">
          <a:xfrm>
            <a:off x="5824705" y="5650468"/>
            <a:ext cx="30144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charset="0"/>
              </a:rPr>
              <a:t>naturalistic data </a:t>
            </a:r>
            <a:r>
              <a:rPr lang="en-US" i="1" dirty="0" smtClean="0">
                <a:latin typeface="Calibri" charset="0"/>
              </a:rPr>
              <a:t>(bigger, messier, multimodal)</a:t>
            </a:r>
            <a:endParaRPr lang="en-US" i="1" dirty="0">
              <a:latin typeface="Calibri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rot="16200000" flipV="1">
            <a:off x="7427392" y="534987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13080" y="4192588"/>
            <a:ext cx="1066800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FF"/>
                </a:solidFill>
              </a:rPr>
              <a:t>optimization algorithm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Connecteur en arc 10"/>
          <p:cNvCxnSpPr>
            <a:stCxn id="6" idx="0"/>
            <a:endCxn id="10" idx="0"/>
          </p:cNvCxnSpPr>
          <p:nvPr/>
        </p:nvCxnSpPr>
        <p:spPr>
          <a:xfrm rot="16200000" flipH="1">
            <a:off x="7093223" y="3539332"/>
            <a:ext cx="11113" cy="1295400"/>
          </a:xfrm>
          <a:prstGeom prst="curvedConnector3">
            <a:avLst>
              <a:gd name="adj1" fmla="val -3893854"/>
            </a:avLst>
          </a:prstGeom>
          <a:ln w="12700"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13" idx="2"/>
          </p:cNvCxnSpPr>
          <p:nvPr/>
        </p:nvCxnSpPr>
        <p:spPr>
          <a:xfrm rot="16200000" flipV="1">
            <a:off x="671512" y="53959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" y="423862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sp>
        <p:nvSpPr>
          <p:cNvPr id="14" name="ZoneTexte 26"/>
          <p:cNvSpPr txBox="1">
            <a:spLocks noChangeArrowheads="1"/>
          </p:cNvSpPr>
          <p:nvPr/>
        </p:nvSpPr>
        <p:spPr bwMode="auto">
          <a:xfrm>
            <a:off x="685800" y="1905555"/>
            <a:ext cx="2590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human supervision: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strong </a:t>
            </a:r>
            <a:r>
              <a:rPr lang="en-US" i="1" dirty="0">
                <a:latin typeface="Calibri" charset="0"/>
              </a:rPr>
              <a:t>(unambiguous)</a:t>
            </a:r>
            <a:endParaRPr lang="en-US" i="1" dirty="0" smtClean="0">
              <a:latin typeface="Calibri" charset="0"/>
            </a:endParaRP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dense </a:t>
            </a:r>
            <a:r>
              <a:rPr lang="en-US" i="1" dirty="0">
                <a:latin typeface="Calibri" charset="0"/>
              </a:rPr>
              <a:t>(high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mono 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15" name="ZoneTexte 30"/>
          <p:cNvSpPr txBox="1">
            <a:spLocks noChangeArrowheads="1"/>
          </p:cNvSpPr>
          <p:nvPr/>
        </p:nvSpPr>
        <p:spPr bwMode="auto">
          <a:xfrm>
            <a:off x="1143000" y="5638800"/>
            <a:ext cx="1203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data </a:t>
            </a:r>
            <a:r>
              <a:rPr lang="en-US" i="1">
                <a:latin typeface="Calibri" charset="0"/>
              </a:rPr>
              <a:t>(big)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rot="16200000" flipV="1">
            <a:off x="1966912" y="540702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93863" y="4249738"/>
            <a:ext cx="1152525" cy="83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18" name="ZoneTexte 5"/>
          <p:cNvSpPr txBox="1">
            <a:spLocks noChangeArrowheads="1"/>
          </p:cNvSpPr>
          <p:nvPr/>
        </p:nvSpPr>
        <p:spPr bwMode="auto">
          <a:xfrm>
            <a:off x="2346325" y="368986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19" name="Connecteur en arc 18"/>
          <p:cNvCxnSpPr>
            <a:stCxn id="13" idx="0"/>
            <a:endCxn id="17" idx="0"/>
          </p:cNvCxnSpPr>
          <p:nvPr/>
        </p:nvCxnSpPr>
        <p:spPr>
          <a:xfrm rot="16200000" flipH="1">
            <a:off x="1624806" y="360441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52"/>
          <p:cNvSpPr txBox="1">
            <a:spLocks noChangeArrowheads="1"/>
          </p:cNvSpPr>
          <p:nvPr/>
        </p:nvSpPr>
        <p:spPr bwMode="auto">
          <a:xfrm>
            <a:off x="251543" y="1371600"/>
            <a:ext cx="3966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Standard Machine Learning</a:t>
            </a:r>
            <a:endParaRPr lang="en-US" sz="2400" u="sng" dirty="0"/>
          </a:p>
        </p:txBody>
      </p:sp>
      <p:sp>
        <p:nvSpPr>
          <p:cNvPr id="21" name="ZoneTexte 53"/>
          <p:cNvSpPr txBox="1">
            <a:spLocks noChangeArrowheads="1"/>
          </p:cNvSpPr>
          <p:nvPr/>
        </p:nvSpPr>
        <p:spPr bwMode="auto">
          <a:xfrm>
            <a:off x="5023025" y="1371600"/>
            <a:ext cx="427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Human-like Machine Learning</a:t>
            </a:r>
            <a:endParaRPr lang="en-US" sz="2400" u="sng" dirty="0"/>
          </a:p>
        </p:txBody>
      </p:sp>
      <p:cxnSp>
        <p:nvCxnSpPr>
          <p:cNvPr id="22" name="Connecteur droit avec flèche 21"/>
          <p:cNvCxnSpPr/>
          <p:nvPr/>
        </p:nvCxnSpPr>
        <p:spPr>
          <a:xfrm rot="16200000" flipV="1">
            <a:off x="6436792" y="534828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16200000" flipV="1">
            <a:off x="5827193" y="53578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16200000" flipV="1">
            <a:off x="7122592" y="536733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6200000" flipV="1">
            <a:off x="7732193" y="534828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15"/>
          <p:cNvSpPr txBox="1">
            <a:spLocks noChangeArrowheads="1"/>
          </p:cNvSpPr>
          <p:nvPr/>
        </p:nvSpPr>
        <p:spPr bwMode="auto">
          <a:xfrm>
            <a:off x="6620450" y="3807023"/>
            <a:ext cx="9568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smtClean="0">
                <a:latin typeface="Calibri" charset="0"/>
              </a:rPr>
              <a:t>feedback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37" name="Connecteur en arc 36"/>
          <p:cNvCxnSpPr>
            <a:stCxn id="42" idx="6"/>
            <a:endCxn id="42" idx="0"/>
          </p:cNvCxnSpPr>
          <p:nvPr/>
        </p:nvCxnSpPr>
        <p:spPr>
          <a:xfrm flipH="1" flipV="1">
            <a:off x="8075206" y="4191000"/>
            <a:ext cx="226606" cy="228600"/>
          </a:xfrm>
          <a:prstGeom prst="curvedConnector4">
            <a:avLst>
              <a:gd name="adj1" fmla="val -63872"/>
              <a:gd name="adj2" fmla="val 200000"/>
            </a:avLst>
          </a:prstGeom>
          <a:ln w="381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7848600" y="4191000"/>
            <a:ext cx="453212" cy="4572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5"/>
          <p:cNvSpPr txBox="1">
            <a:spLocks noChangeArrowheads="1"/>
          </p:cNvSpPr>
          <p:nvPr/>
        </p:nvSpPr>
        <p:spPr bwMode="auto">
          <a:xfrm>
            <a:off x="7577305" y="3429000"/>
            <a:ext cx="12361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smtClean="0">
                <a:latin typeface="Calibri" charset="0"/>
              </a:rPr>
              <a:t>cost function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95989" y="403860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0" name="Titr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i="1" dirty="0" err="1" smtClean="0"/>
              <a:t>Instead</a:t>
            </a:r>
            <a:r>
              <a:rPr lang="fr-FR" i="1" dirty="0" smtClean="0"/>
              <a:t> of </a:t>
            </a:r>
            <a:r>
              <a:rPr lang="fr-FR" i="1" dirty="0" err="1" smtClean="0"/>
              <a:t>trying</a:t>
            </a:r>
            <a:r>
              <a:rPr lang="fr-FR" i="1" dirty="0" smtClean="0"/>
              <a:t> to </a:t>
            </a:r>
            <a:r>
              <a:rPr lang="fr-FR" i="1" dirty="0" err="1" smtClean="0"/>
              <a:t>produce</a:t>
            </a:r>
            <a:r>
              <a:rPr lang="fr-FR" i="1" dirty="0" smtClean="0"/>
              <a:t> a program to </a:t>
            </a:r>
            <a:r>
              <a:rPr lang="fr-FR" i="1" dirty="0" err="1" smtClean="0"/>
              <a:t>simulate</a:t>
            </a:r>
            <a:r>
              <a:rPr lang="fr-FR" i="1" dirty="0" smtClean="0"/>
              <a:t> the </a:t>
            </a:r>
            <a:r>
              <a:rPr lang="fr-FR" i="1" dirty="0" err="1" smtClean="0"/>
              <a:t>adult</a:t>
            </a:r>
            <a:r>
              <a:rPr lang="fr-FR" i="1" dirty="0" smtClean="0"/>
              <a:t> </a:t>
            </a:r>
            <a:r>
              <a:rPr lang="fr-FR" i="1" dirty="0" err="1" smtClean="0"/>
              <a:t>mind</a:t>
            </a:r>
            <a:r>
              <a:rPr lang="fr-FR" i="1" dirty="0" smtClean="0"/>
              <a:t>, </a:t>
            </a:r>
            <a:r>
              <a:rPr lang="fr-FR" i="1" dirty="0" err="1" smtClean="0"/>
              <a:t>why</a:t>
            </a:r>
            <a:r>
              <a:rPr lang="fr-FR" i="1" dirty="0" smtClean="0"/>
              <a:t> not </a:t>
            </a:r>
            <a:r>
              <a:rPr lang="fr-FR" i="1" dirty="0" err="1" smtClean="0"/>
              <a:t>rather</a:t>
            </a:r>
            <a:r>
              <a:rPr lang="fr-FR" i="1" dirty="0" smtClean="0"/>
              <a:t> </a:t>
            </a:r>
            <a:r>
              <a:rPr lang="fr-FR" i="1" dirty="0" err="1" smtClean="0"/>
              <a:t>try</a:t>
            </a:r>
            <a:r>
              <a:rPr lang="fr-FR" i="1" dirty="0" smtClean="0"/>
              <a:t> to </a:t>
            </a:r>
            <a:r>
              <a:rPr lang="fr-FR" i="1" dirty="0" err="1" smtClean="0"/>
              <a:t>produce</a:t>
            </a:r>
            <a:r>
              <a:rPr lang="fr-FR" i="1" dirty="0" smtClean="0"/>
              <a:t> one </a:t>
            </a:r>
            <a:r>
              <a:rPr lang="fr-FR" i="1" dirty="0" err="1" smtClean="0"/>
              <a:t>which</a:t>
            </a:r>
            <a:r>
              <a:rPr lang="fr-FR" i="1" dirty="0" smtClean="0"/>
              <a:t> </a:t>
            </a:r>
            <a:r>
              <a:rPr lang="fr-FR" i="1" dirty="0" err="1" smtClean="0"/>
              <a:t>simulates</a:t>
            </a:r>
            <a:r>
              <a:rPr lang="fr-FR" i="1" dirty="0" smtClean="0"/>
              <a:t> the </a:t>
            </a:r>
            <a:r>
              <a:rPr lang="fr-FR" i="1" dirty="0" err="1" smtClean="0"/>
              <a:t>child’s</a:t>
            </a:r>
            <a:r>
              <a:rPr lang="fr-FR" i="1" dirty="0" smtClean="0"/>
              <a:t>? If </a:t>
            </a:r>
            <a:r>
              <a:rPr lang="fr-FR" i="1" dirty="0" err="1" smtClean="0"/>
              <a:t>this</a:t>
            </a:r>
            <a:r>
              <a:rPr lang="fr-FR" i="1" dirty="0" smtClean="0"/>
              <a:t> </a:t>
            </a:r>
            <a:r>
              <a:rPr lang="fr-FR" i="1" dirty="0" err="1" smtClean="0"/>
              <a:t>were</a:t>
            </a:r>
            <a:r>
              <a:rPr lang="fr-FR" i="1" dirty="0" smtClean="0"/>
              <a:t> </a:t>
            </a:r>
            <a:r>
              <a:rPr lang="fr-FR" i="1" dirty="0" err="1" smtClean="0"/>
              <a:t>then</a:t>
            </a:r>
            <a:r>
              <a:rPr lang="fr-FR" i="1" dirty="0" smtClean="0"/>
              <a:t> </a:t>
            </a:r>
            <a:r>
              <a:rPr lang="fr-FR" i="1" dirty="0" err="1" smtClean="0"/>
              <a:t>subjected</a:t>
            </a:r>
            <a:r>
              <a:rPr lang="fr-FR" i="1" dirty="0" smtClean="0"/>
              <a:t> to an </a:t>
            </a:r>
            <a:r>
              <a:rPr lang="fr-FR" i="1" u="sng" dirty="0" err="1" smtClean="0"/>
              <a:t>appropriate</a:t>
            </a:r>
            <a:r>
              <a:rPr lang="fr-FR" i="1" u="sng" dirty="0" smtClean="0"/>
              <a:t> course of </a:t>
            </a:r>
            <a:r>
              <a:rPr lang="fr-FR" i="1" u="sng" dirty="0" err="1" smtClean="0"/>
              <a:t>education</a:t>
            </a:r>
            <a:r>
              <a:rPr lang="fr-FR" i="1" dirty="0" smtClean="0"/>
              <a:t> one </a:t>
            </a:r>
            <a:r>
              <a:rPr lang="fr-FR" i="1" dirty="0" err="1" smtClean="0"/>
              <a:t>would</a:t>
            </a:r>
            <a:r>
              <a:rPr lang="fr-FR" i="1" dirty="0" smtClean="0"/>
              <a:t> </a:t>
            </a:r>
            <a:r>
              <a:rPr lang="fr-FR" i="1" dirty="0" err="1" smtClean="0"/>
              <a:t>obtain</a:t>
            </a:r>
            <a:r>
              <a:rPr lang="fr-FR" i="1" dirty="0" smtClean="0"/>
              <a:t> the </a:t>
            </a:r>
            <a:r>
              <a:rPr lang="fr-FR" i="1" dirty="0" err="1" smtClean="0"/>
              <a:t>adult</a:t>
            </a:r>
            <a:r>
              <a:rPr lang="fr-FR" i="1" dirty="0" smtClean="0"/>
              <a:t> </a:t>
            </a:r>
            <a:r>
              <a:rPr lang="fr-FR" i="1" dirty="0" err="1" smtClean="0"/>
              <a:t>brain</a:t>
            </a:r>
            <a:r>
              <a:rPr lang="fr-FR" i="1" dirty="0" smtClean="0"/>
              <a:t>. </a:t>
            </a:r>
          </a:p>
          <a:p>
            <a:pPr>
              <a:buNone/>
            </a:pPr>
            <a:r>
              <a:rPr lang="en-US" dirty="0" smtClean="0"/>
              <a:t>Turing (1950)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445849" y="6488668"/>
            <a:ext cx="169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(my emphasis) 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33400" y="5715000"/>
            <a:ext cx="4802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Not standard machine learning!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translate between surface input to underlying concepts </a:t>
            </a:r>
            <a:r>
              <a:rPr lang="en-US" sz="2595" dirty="0" smtClean="0">
                <a:solidFill>
                  <a:srgbClr val="A6A6A6"/>
                </a:solidFill>
              </a:rPr>
              <a:t>(</a:t>
            </a:r>
            <a:r>
              <a:rPr lang="en-US" sz="2595" dirty="0" err="1" smtClean="0">
                <a:solidFill>
                  <a:srgbClr val="A6A6A6"/>
                </a:solidFill>
              </a:rPr>
              <a:t>Siklossy</a:t>
            </a:r>
            <a:r>
              <a:rPr lang="en-US" sz="2595" dirty="0" smtClean="0">
                <a:solidFill>
                  <a:srgbClr val="A6A6A6"/>
                </a:solidFill>
              </a:rPr>
              <a:t>, 1968; </a:t>
            </a:r>
            <a:r>
              <a:rPr lang="en-US" sz="2595" dirty="0" err="1" smtClean="0">
                <a:solidFill>
                  <a:srgbClr val="A6A6A6"/>
                </a:solidFill>
              </a:rPr>
              <a:t>Siskind</a:t>
            </a:r>
            <a:r>
              <a:rPr lang="en-US" sz="2595" dirty="0" smtClean="0">
                <a:solidFill>
                  <a:srgbClr val="A6A6A6"/>
                </a:solidFill>
              </a:rPr>
              <a:t>, 1996)</a:t>
            </a:r>
            <a:endParaRPr lang="en-US" dirty="0" smtClean="0">
              <a:solidFill>
                <a:srgbClr val="A6A6A6"/>
              </a:solidFill>
            </a:endParaRPr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A6A6A6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infants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600200"/>
            <a:ext cx="5511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language learning</a:t>
            </a:r>
          </a:p>
          <a:p>
            <a:pPr lvl="1"/>
            <a:r>
              <a:rPr lang="en-US" dirty="0" smtClean="0"/>
              <a:t>phonetic learning </a:t>
            </a:r>
            <a:r>
              <a:rPr lang="en-US" sz="2400" dirty="0" smtClean="0"/>
              <a:t>(</a:t>
            </a:r>
            <a:r>
              <a:rPr lang="en-US" sz="2400" dirty="0" err="1" smtClean="0"/>
              <a:t>Maye</a:t>
            </a:r>
            <a:r>
              <a:rPr lang="en-US" sz="2400" dirty="0" smtClean="0"/>
              <a:t>, </a:t>
            </a:r>
            <a:r>
              <a:rPr lang="en-US" sz="2400" dirty="0" err="1" smtClean="0"/>
              <a:t>Werker</a:t>
            </a:r>
            <a:r>
              <a:rPr lang="en-US" sz="2400" dirty="0" smtClean="0"/>
              <a:t> &amp; </a:t>
            </a:r>
            <a:r>
              <a:rPr lang="en-US" sz="2400" dirty="0" err="1" smtClean="0"/>
              <a:t>Gerken</a:t>
            </a:r>
            <a:r>
              <a:rPr lang="en-US" sz="2400" dirty="0" smtClean="0"/>
              <a:t>, 2002)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word segmentation </a:t>
            </a:r>
            <a:r>
              <a:rPr lang="en-US" sz="2400" dirty="0" smtClean="0"/>
              <a:t>(</a:t>
            </a:r>
            <a:r>
              <a:rPr lang="en-US" sz="2400" dirty="0" err="1" smtClean="0"/>
              <a:t>Saffran</a:t>
            </a:r>
            <a:r>
              <a:rPr lang="en-US" sz="2400" dirty="0" smtClean="0"/>
              <a:t> et al. 1996)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‘algebraic’ rule learning </a:t>
            </a:r>
            <a:r>
              <a:rPr lang="en-US" sz="2400" dirty="0" smtClean="0"/>
              <a:t>(Marcus, et al., 1999)</a:t>
            </a: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5" name="Picture 8" descr="maye and gerken 2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6936" y="1371600"/>
            <a:ext cx="3158464" cy="162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6096000" y="3429000"/>
            <a:ext cx="26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gakoti</a:t>
            </a:r>
            <a:r>
              <a:rPr lang="en-US" dirty="0" err="1" smtClean="0">
                <a:solidFill>
                  <a:srgbClr val="0000FF"/>
                </a:solidFill>
              </a:rPr>
              <a:t>bunita</a:t>
            </a:r>
            <a:r>
              <a:rPr lang="en-US" dirty="0" err="1" smtClean="0">
                <a:solidFill>
                  <a:srgbClr val="FF0000"/>
                </a:solidFill>
              </a:rPr>
              <a:t>gakoti</a:t>
            </a:r>
            <a:r>
              <a:rPr lang="en-US" dirty="0" err="1" smtClean="0">
                <a:solidFill>
                  <a:srgbClr val="008000"/>
                </a:solidFill>
              </a:rPr>
              <a:t>ralépy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4600" y="4876800"/>
            <a:ext cx="2180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ABB </a:t>
            </a:r>
            <a:r>
              <a:rPr lang="en-US" sz="2800" dirty="0" err="1" smtClean="0"/>
              <a:t>vs</a:t>
            </a:r>
            <a:r>
              <a:rPr lang="en-US" sz="2800" dirty="0" smtClean="0"/>
              <a:t> ABC</a:t>
            </a:r>
            <a:endParaRPr lang="en-US" sz="2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912"/>
            <a:ext cx="8229600" cy="1143000"/>
          </a:xfrm>
        </p:spPr>
        <p:txBody>
          <a:bodyPr/>
          <a:lstStyle/>
          <a:p>
            <a:r>
              <a:rPr lang="en-US" dirty="0" smtClean="0"/>
              <a:t>The zero resource </a:t>
            </a:r>
            <a:r>
              <a:rPr lang="en-US" dirty="0" err="1" smtClean="0"/>
              <a:t>challenge(s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66018"/>
            <a:ext cx="5427097" cy="507642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an unknown language, from raw speech discover:</a:t>
            </a:r>
          </a:p>
          <a:p>
            <a:pPr lvl="1"/>
            <a:r>
              <a:rPr lang="en-US" dirty="0" smtClean="0"/>
              <a:t>invariant </a:t>
            </a:r>
            <a:r>
              <a:rPr lang="en-US" dirty="0" err="1" smtClean="0"/>
              <a:t>subword</a:t>
            </a:r>
            <a:r>
              <a:rPr lang="en-US" dirty="0" smtClean="0"/>
              <a:t> units (Track 1)</a:t>
            </a:r>
          </a:p>
          <a:p>
            <a:pPr lvl="1"/>
            <a:r>
              <a:rPr lang="en-US" dirty="0" smtClean="0"/>
              <a:t>words/terms (Track 2)</a:t>
            </a:r>
          </a:p>
          <a:p>
            <a:endParaRPr lang="en-US" dirty="0" smtClean="0"/>
          </a:p>
          <a:p>
            <a:r>
              <a:rPr lang="en-US" dirty="0" smtClean="0"/>
              <a:t>ZR15 (</a:t>
            </a:r>
            <a:r>
              <a:rPr lang="en-US" dirty="0" err="1" smtClean="0"/>
              <a:t>Interspeech</a:t>
            </a:r>
            <a:r>
              <a:rPr lang="en-US" dirty="0" smtClean="0"/>
              <a:t> 2015)</a:t>
            </a:r>
          </a:p>
          <a:p>
            <a:pPr lvl="1"/>
            <a:r>
              <a:rPr lang="en-US" dirty="0" smtClean="0"/>
              <a:t>English (casual, </a:t>
            </a:r>
            <a:r>
              <a:rPr lang="fr-FR" dirty="0" smtClean="0"/>
              <a:t>12 speakers, 5 </a:t>
            </a:r>
            <a:r>
              <a:rPr lang="fr-FR" dirty="0" err="1" smtClean="0"/>
              <a:t>hours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Xitsonga</a:t>
            </a:r>
            <a:r>
              <a:rPr lang="en-US" dirty="0" smtClean="0"/>
              <a:t> (read, </a:t>
            </a:r>
            <a:r>
              <a:rPr lang="fr-FR" dirty="0" smtClean="0"/>
              <a:t>24 speakers, 2.5 </a:t>
            </a:r>
            <a:r>
              <a:rPr lang="fr-FR" dirty="0" err="1" smtClean="0"/>
              <a:t>hours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ZR17 (ASRU 2017)</a:t>
            </a:r>
          </a:p>
          <a:p>
            <a:pPr lvl="1"/>
            <a:r>
              <a:rPr lang="en-US" dirty="0" smtClean="0"/>
              <a:t>3 dev languages: English, French Mandarin (12-69 speakers, 2.5-45h)</a:t>
            </a:r>
          </a:p>
          <a:p>
            <a:pPr lvl="1"/>
            <a:r>
              <a:rPr lang="en-US" dirty="0" smtClean="0"/>
              <a:t>2 surprise languages: German, Wolof (24-30 </a:t>
            </a:r>
            <a:r>
              <a:rPr lang="en-US" dirty="0" err="1" smtClean="0"/>
              <a:t>spakers</a:t>
            </a:r>
            <a:r>
              <a:rPr lang="en-US" dirty="0" smtClean="0"/>
              <a:t>, 10-25h)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8361" y="2849214"/>
            <a:ext cx="3513237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fr-FR" sz="1400" i="1" dirty="0" smtClean="0"/>
              <a:t> Aalto </a:t>
            </a:r>
            <a:r>
              <a:rPr lang="fr-FR" sz="1400" i="1" dirty="0" err="1" smtClean="0"/>
              <a:t>University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Finland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KTH, </a:t>
            </a:r>
            <a:r>
              <a:rPr lang="fr-FR" sz="1400" i="1" dirty="0" err="1" smtClean="0"/>
              <a:t>Sweden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University</a:t>
            </a:r>
            <a:r>
              <a:rPr lang="fr-FR" sz="1400" i="1" dirty="0" smtClean="0"/>
              <a:t> of Edinburgh, UK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U. Tilburg, </a:t>
            </a:r>
            <a:r>
              <a:rPr lang="fr-FR" sz="1400" i="1" dirty="0" err="1" smtClean="0"/>
              <a:t>Netherlands</a:t>
            </a:r>
            <a:r>
              <a:rPr lang="fr-FR" sz="1400" i="1" dirty="0" smtClean="0"/>
              <a:t> </a:t>
            </a:r>
            <a:endParaRPr lang="en-US" sz="1400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Ecole Normale Sup, France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Instituto</a:t>
            </a:r>
            <a:r>
              <a:rPr lang="fr-FR" sz="1400" i="1" dirty="0" smtClean="0"/>
              <a:t> Italiano di </a:t>
            </a:r>
            <a:r>
              <a:rPr lang="fr-FR" sz="1400" i="1" dirty="0" err="1" smtClean="0"/>
              <a:t>Tecnologia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Italy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IIT Hyderabad, </a:t>
            </a:r>
            <a:r>
              <a:rPr lang="fr-FR" sz="1400" i="1" dirty="0" err="1" smtClean="0"/>
              <a:t>India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Stellenbosch</a:t>
            </a:r>
            <a:r>
              <a:rPr lang="fr-FR" sz="1400" i="1" dirty="0" smtClean="0"/>
              <a:t>,  U. South </a:t>
            </a:r>
            <a:r>
              <a:rPr lang="fr-FR" sz="1400" i="1" dirty="0" err="1" smtClean="0"/>
              <a:t>Africa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National Taiwan U., Taiwan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A*STAR, Singapore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NAIST, </a:t>
            </a:r>
            <a:r>
              <a:rPr lang="fr-FR" sz="1400" i="1" dirty="0" err="1" smtClean="0"/>
              <a:t>Japan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Carnegie Mellon,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U. Chicago,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Stanford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Univ</a:t>
            </a:r>
            <a:r>
              <a:rPr lang="fr-FR" sz="1400" i="1" dirty="0" smtClean="0"/>
              <a:t>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Johns Hopkins,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MIT, USA</a:t>
            </a:r>
          </a:p>
          <a:p>
            <a:r>
              <a:rPr lang="fr-FR" sz="1400" i="1" dirty="0" smtClean="0"/>
              <a:t>…</a:t>
            </a:r>
          </a:p>
          <a:p>
            <a:r>
              <a:rPr lang="fr-FR" sz="1400" i="1" dirty="0" smtClean="0"/>
              <a:t>+ supp</a:t>
            </a:r>
            <a:r>
              <a:rPr lang="fr-FR" sz="1400" i="1" dirty="0" err="1" smtClean="0"/>
              <a:t>ort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from</a:t>
            </a:r>
            <a:r>
              <a:rPr lang="fr-FR" sz="1400" i="1" dirty="0" smtClean="0"/>
              <a:t> MSR, Google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057" y="1022234"/>
            <a:ext cx="2959099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2195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6237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7883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1201428"/>
            <a:ext cx="685800" cy="457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hape 185"/>
          <p:cNvPicPr preferRelativeResize="0"/>
          <p:nvPr/>
        </p:nvPicPr>
        <p:blipFill rotWithShape="1">
          <a:blip r:embed="rId3">
            <a:alphaModFix/>
          </a:blip>
          <a:srcRect t="69506" b="14591"/>
          <a:stretch/>
        </p:blipFill>
        <p:spPr>
          <a:xfrm>
            <a:off x="5428153" y="2191622"/>
            <a:ext cx="1733650" cy="39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85"/>
          <p:cNvPicPr preferRelativeResize="0"/>
          <p:nvPr/>
        </p:nvPicPr>
        <p:blipFill rotWithShape="1">
          <a:blip r:embed="rId3">
            <a:alphaModFix/>
          </a:blip>
          <a:srcRect t="83802"/>
          <a:stretch/>
        </p:blipFill>
        <p:spPr>
          <a:xfrm>
            <a:off x="6881270" y="2202126"/>
            <a:ext cx="1733650" cy="4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106638" y="2237130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7058" y="2237130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68700" y="2144640"/>
            <a:ext cx="713100" cy="457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 vers le bas 16"/>
          <p:cNvSpPr/>
          <p:nvPr/>
        </p:nvSpPr>
        <p:spPr>
          <a:xfrm>
            <a:off x="6373500" y="1784234"/>
            <a:ext cx="431292" cy="3604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97800" y="6494056"/>
            <a:ext cx="2185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merican Typewriter"/>
                <a:cs typeface="American Typewriter"/>
              </a:rPr>
              <a:t>www.zeropeech.com</a:t>
            </a:r>
            <a:endParaRPr lang="en-US" sz="1600" dirty="0"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99458" y="2233764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28600" y="0"/>
            <a:ext cx="8229600" cy="1143000"/>
          </a:xfrm>
        </p:spPr>
        <p:txBody>
          <a:bodyPr/>
          <a:lstStyle/>
          <a:p>
            <a:r>
              <a:rPr lang="en-US" dirty="0" smtClean="0"/>
              <a:t>Track 1. ideas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765" y="1295400"/>
            <a:ext cx="444197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low dimension continuous representations</a:t>
            </a:r>
          </a:p>
          <a:p>
            <a:pPr lvl="1"/>
            <a:r>
              <a:rPr lang="en-US" dirty="0" err="1" smtClean="0"/>
              <a:t>Autoencoders</a:t>
            </a:r>
            <a:r>
              <a:rPr lang="en-US" dirty="0" smtClean="0"/>
              <a:t> </a:t>
            </a:r>
            <a:r>
              <a:rPr lang="en-US" sz="1800" dirty="0" smtClean="0"/>
              <a:t>(e.g. </a:t>
            </a:r>
            <a:r>
              <a:rPr lang="en-US" sz="1800" dirty="0" err="1" smtClean="0"/>
              <a:t>Badino</a:t>
            </a:r>
            <a:r>
              <a:rPr lang="en-US" sz="1800" dirty="0" smtClean="0"/>
              <a:t> et al. 2015)</a:t>
            </a:r>
            <a:endParaRPr lang="en-US" dirty="0" smtClean="0"/>
          </a:p>
          <a:p>
            <a:r>
              <a:rPr lang="en-US" dirty="0" smtClean="0"/>
              <a:t>probabilistic codes</a:t>
            </a:r>
          </a:p>
          <a:p>
            <a:pPr lvl="1"/>
            <a:r>
              <a:rPr lang="en-US" dirty="0" smtClean="0"/>
              <a:t>posteriors of unsupervised </a:t>
            </a:r>
            <a:r>
              <a:rPr lang="en-US" sz="1800" dirty="0" err="1" smtClean="0"/>
              <a:t>GMMs</a:t>
            </a:r>
            <a:r>
              <a:rPr lang="en-US" sz="1800" dirty="0" smtClean="0"/>
              <a:t> (e.g. Heck et al 2015)</a:t>
            </a:r>
            <a:endParaRPr lang="en-US" dirty="0" smtClean="0"/>
          </a:p>
          <a:p>
            <a:r>
              <a:rPr lang="en-US" dirty="0" smtClean="0"/>
              <a:t>discrete codes</a:t>
            </a:r>
          </a:p>
          <a:p>
            <a:pPr lvl="1"/>
            <a:r>
              <a:rPr lang="en-US" dirty="0" smtClean="0"/>
              <a:t>Unsupervised clustering, </a:t>
            </a:r>
            <a:r>
              <a:rPr lang="en-US" dirty="0" err="1" smtClean="0"/>
              <a:t>binarized</a:t>
            </a:r>
            <a:r>
              <a:rPr lang="en-US" dirty="0" smtClean="0"/>
              <a:t> </a:t>
            </a:r>
            <a:r>
              <a:rPr lang="en-US" dirty="0" err="1" smtClean="0"/>
              <a:t>DNNs</a:t>
            </a:r>
            <a:r>
              <a:rPr lang="en-US" dirty="0" smtClean="0"/>
              <a:t> </a:t>
            </a:r>
            <a:r>
              <a:rPr lang="en-US" sz="1800" dirty="0" smtClean="0"/>
              <a:t>(e.g. </a:t>
            </a:r>
            <a:r>
              <a:rPr lang="en-US" sz="1800" dirty="0" err="1" smtClean="0"/>
              <a:t>Myriam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Salvi</a:t>
            </a:r>
            <a:r>
              <a:rPr lang="en-US" sz="1800" dirty="0" smtClean="0"/>
              <a:t> 2017)</a:t>
            </a:r>
            <a:endParaRPr lang="en-US" dirty="0" smtClean="0"/>
          </a:p>
        </p:txBody>
      </p:sp>
      <p:sp>
        <p:nvSpPr>
          <p:cNvPr id="4" name="Flèche vers la droite 3"/>
          <p:cNvSpPr/>
          <p:nvPr/>
        </p:nvSpPr>
        <p:spPr>
          <a:xfrm>
            <a:off x="143764" y="55306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256683" y="5532017"/>
            <a:ext cx="504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idea: information compression</a:t>
            </a:r>
            <a:endParaRPr lang="en-US" sz="2400" dirty="0"/>
          </a:p>
        </p:txBody>
      </p:sp>
      <p:pic>
        <p:nvPicPr>
          <p:cNvPr id="7" name="Image 13"/>
          <p:cNvPicPr>
            <a:picLocks noChangeAspect="1"/>
          </p:cNvPicPr>
          <p:nvPr/>
        </p:nvPicPr>
        <p:blipFill>
          <a:blip r:embed="rId2"/>
          <a:srcRect t="35352"/>
          <a:stretch>
            <a:fillRect/>
          </a:stretch>
        </p:blipFill>
        <p:spPr bwMode="auto">
          <a:xfrm>
            <a:off x="4489450" y="3927475"/>
            <a:ext cx="2063750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89" b="32307"/>
          <a:stretch>
            <a:fillRect/>
          </a:stretch>
        </p:blipFill>
        <p:spPr bwMode="auto">
          <a:xfrm>
            <a:off x="6527625" y="2434758"/>
            <a:ext cx="2438400" cy="160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862021" y="5964545"/>
            <a:ext cx="566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 spectral information:   20800bit/sec,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phoneme information: ~100bits/sec </a:t>
            </a:r>
          </a:p>
          <a:p>
            <a:pPr lvl="1">
              <a:buFont typeface="Arial"/>
              <a:buChar char="•"/>
            </a:pPr>
            <a:r>
              <a:rPr lang="fr-FR" b="1" i="1" dirty="0" smtClean="0">
                <a:sym typeface="Wingdings"/>
              </a:rPr>
              <a:t> </a:t>
            </a:r>
            <a:r>
              <a:rPr lang="fr-FR" b="1" i="1" dirty="0" err="1" smtClean="0">
                <a:sym typeface="Wingdings"/>
              </a:rPr>
              <a:t></a:t>
            </a:r>
            <a:r>
              <a:rPr lang="fr-FR" b="1" i="1" dirty="0" smtClean="0">
                <a:sym typeface="Wingdings"/>
              </a:rPr>
              <a:t> </a:t>
            </a:r>
            <a:r>
              <a:rPr lang="en-US" b="1" i="1" dirty="0" smtClean="0"/>
              <a:t>a 200x reduction !</a:t>
            </a:r>
          </a:p>
        </p:txBody>
      </p:sp>
      <p:pic>
        <p:nvPicPr>
          <p:cNvPr id="10" name="Image 40"/>
          <p:cNvPicPr>
            <a:picLocks noChangeAspect="1"/>
          </p:cNvPicPr>
          <p:nvPr/>
        </p:nvPicPr>
        <p:blipFill>
          <a:blip r:embed="rId4"/>
          <a:srcRect l="54839"/>
          <a:stretch>
            <a:fillRect/>
          </a:stretch>
        </p:blipFill>
        <p:spPr bwMode="auto">
          <a:xfrm>
            <a:off x="4953000" y="1642851"/>
            <a:ext cx="1270450" cy="209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Shape 209"/>
          <p:cNvGrpSpPr/>
          <p:nvPr/>
        </p:nvGrpSpPr>
        <p:grpSpPr>
          <a:xfrm>
            <a:off x="6470033" y="146424"/>
            <a:ext cx="2849444" cy="1148976"/>
            <a:chOff x="2590822" y="-304962"/>
            <a:chExt cx="2850300" cy="1532377"/>
          </a:xfrm>
        </p:grpSpPr>
        <p:sp>
          <p:nvSpPr>
            <p:cNvPr id="12" name="Shape 210"/>
            <p:cNvSpPr txBox="1"/>
            <p:nvPr/>
          </p:nvSpPr>
          <p:spPr>
            <a:xfrm>
              <a:off x="2590822" y="-304962"/>
              <a:ext cx="2850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600" u="sng" dirty="0" smtClean="0">
                  <a:latin typeface="Calibri"/>
                  <a:ea typeface="Calibri"/>
                  <a:cs typeface="Calibri"/>
                  <a:sym typeface="Calibri"/>
                </a:rPr>
                <a:t>Evaluation: </a:t>
              </a:r>
              <a:r>
                <a:rPr lang="fr-FR" sz="1600" u="sng" dirty="0" err="1" smtClean="0">
                  <a:latin typeface="Calibri"/>
                  <a:ea typeface="Calibri"/>
                  <a:cs typeface="Calibri"/>
                  <a:sym typeface="Calibri"/>
                </a:rPr>
                <a:t>psychophysical</a:t>
              </a:r>
              <a:r>
                <a:rPr lang="fr-FR" sz="1600" u="sng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nl" sz="1600" u="sng" dirty="0" smtClean="0">
                  <a:latin typeface="Calibri"/>
                  <a:ea typeface="Calibri"/>
                  <a:cs typeface="Calibri"/>
                  <a:sym typeface="Calibri"/>
                </a:rPr>
                <a:t>ABX </a:t>
              </a:r>
              <a:r>
                <a:rPr lang="nl" sz="1600" u="sng" dirty="0">
                  <a:latin typeface="Calibri"/>
                  <a:ea typeface="Calibri"/>
                  <a:cs typeface="Calibri"/>
                  <a:sym typeface="Calibri"/>
                </a:rPr>
                <a:t>task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600" u="sng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A       B      X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ba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T1</a:t>
              </a: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 ga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T1</a:t>
              </a: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 ga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T2</a:t>
              </a:r>
            </a:p>
          </p:txBody>
        </p:sp>
        <p:sp>
          <p:nvSpPr>
            <p:cNvPr id="13" name="Shape 211"/>
            <p:cNvSpPr/>
            <p:nvPr/>
          </p:nvSpPr>
          <p:spPr>
            <a:xfrm>
              <a:off x="4191502" y="50671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212"/>
            <p:cNvSpPr/>
            <p:nvPr/>
          </p:nvSpPr>
          <p:spPr>
            <a:xfrm>
              <a:off x="3657917" y="838315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213"/>
            <p:cNvSpPr/>
            <p:nvPr/>
          </p:nvSpPr>
          <p:spPr>
            <a:xfrm>
              <a:off x="3048149" y="838315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Shape 214"/>
          <p:cNvPicPr preferRelativeResize="0"/>
          <p:nvPr/>
        </p:nvPicPr>
        <p:blipFill rotWithShape="1">
          <a:blip r:embed="rId5">
            <a:alphaModFix/>
          </a:blip>
          <a:srcRect l="31027" t="76645" r="30375" b="2397"/>
          <a:stretch/>
        </p:blipFill>
        <p:spPr>
          <a:xfrm>
            <a:off x="7597199" y="1450243"/>
            <a:ext cx="577800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15"/>
          <p:cNvPicPr preferRelativeResize="0"/>
          <p:nvPr/>
        </p:nvPicPr>
        <p:blipFill rotWithShape="1">
          <a:blip r:embed="rId5">
            <a:alphaModFix/>
          </a:blip>
          <a:srcRect l="62043" t="22165" r="-34" b="57619"/>
          <a:stretch/>
        </p:blipFill>
        <p:spPr>
          <a:xfrm>
            <a:off x="8209975" y="1450243"/>
            <a:ext cx="48750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16"/>
          <p:cNvPicPr preferRelativeResize="0"/>
          <p:nvPr/>
        </p:nvPicPr>
        <p:blipFill rotWithShape="1">
          <a:blip r:embed="rId5">
            <a:alphaModFix/>
          </a:blip>
          <a:srcRect l="1129" t="22977" r="60967" b="57877"/>
          <a:stretch/>
        </p:blipFill>
        <p:spPr>
          <a:xfrm>
            <a:off x="7046337" y="1469017"/>
            <a:ext cx="525600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1: more ideas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17638"/>
            <a:ext cx="8229600" cy="47085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Talker Normalization</a:t>
            </a:r>
          </a:p>
          <a:p>
            <a:pPr lvl="1"/>
            <a:r>
              <a:rPr lang="en-US" dirty="0" smtClean="0"/>
              <a:t>remove linguistically irrelevant information (talker identity, channel, emotional states, etc).</a:t>
            </a:r>
          </a:p>
          <a:p>
            <a:pPr lvl="1"/>
            <a:r>
              <a:rPr lang="en-US" dirty="0" smtClean="0"/>
              <a:t>method: </a:t>
            </a:r>
          </a:p>
          <a:p>
            <a:pPr lvl="2"/>
            <a:r>
              <a:rPr lang="en-US" dirty="0" smtClean="0"/>
              <a:t>features level normalization: VTLN (Chen et al. 2015)</a:t>
            </a:r>
          </a:p>
          <a:p>
            <a:pPr lvl="2"/>
            <a:r>
              <a:rPr lang="en-US" dirty="0" smtClean="0"/>
              <a:t>model level normalization: </a:t>
            </a:r>
            <a:r>
              <a:rPr lang="en-US" dirty="0" err="1" smtClean="0"/>
              <a:t>fMMLR</a:t>
            </a:r>
            <a:r>
              <a:rPr lang="en-US" dirty="0" smtClean="0"/>
              <a:t>, etc (Heck et al 2016; 2017)</a:t>
            </a:r>
          </a:p>
          <a:p>
            <a:r>
              <a:rPr lang="en-US" dirty="0" smtClean="0"/>
              <a:t>Using Track 2 to help Track 1</a:t>
            </a:r>
          </a:p>
          <a:p>
            <a:pPr lvl="1"/>
            <a:r>
              <a:rPr lang="en-US" dirty="0" smtClean="0"/>
              <a:t>principle: minimal pairs are rare</a:t>
            </a:r>
          </a:p>
          <a:p>
            <a:pPr lvl="2"/>
            <a:r>
              <a:rPr lang="en-US" dirty="0" smtClean="0"/>
              <a:t>same words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100% </a:t>
            </a:r>
            <a:r>
              <a:rPr lang="fr-FR" dirty="0" err="1" smtClean="0">
                <a:sym typeface="Wingdings"/>
              </a:rPr>
              <a:t>phonemes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same</a:t>
            </a:r>
            <a:endParaRPr lang="fr-FR" dirty="0" smtClean="0">
              <a:sym typeface="Wingdings"/>
            </a:endParaRPr>
          </a:p>
          <a:p>
            <a:pPr lvl="2"/>
            <a:r>
              <a:rPr lang="en-US" dirty="0" smtClean="0"/>
              <a:t>different words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90% </a:t>
            </a:r>
            <a:r>
              <a:rPr lang="fr-FR" dirty="0" err="1" smtClean="0">
                <a:sym typeface="Wingdings"/>
              </a:rPr>
              <a:t>phonemes</a:t>
            </a:r>
            <a:r>
              <a:rPr lang="fr-FR" dirty="0" smtClean="0">
                <a:sym typeface="Wingdings"/>
              </a:rPr>
              <a:t> are </a:t>
            </a:r>
            <a:r>
              <a:rPr lang="fr-FR" dirty="0" err="1" smtClean="0">
                <a:sym typeface="Wingdings"/>
              </a:rPr>
              <a:t>different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err="1" smtClean="0">
                <a:sym typeface="Wingdings"/>
              </a:rPr>
              <a:t>method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top-down</a:t>
            </a:r>
            <a:r>
              <a:rPr lang="fr-FR" dirty="0" smtClean="0">
                <a:sym typeface="Wingdings"/>
              </a:rPr>
              <a:t> signal</a:t>
            </a:r>
          </a:p>
          <a:p>
            <a:pPr lvl="2"/>
            <a:r>
              <a:rPr lang="fr-FR" dirty="0" smtClean="0">
                <a:sym typeface="Wingdings"/>
              </a:rPr>
              <a:t>Correspondance AE </a:t>
            </a:r>
            <a:r>
              <a:rPr lang="fr-FR" sz="1600" dirty="0" smtClean="0">
                <a:sym typeface="Wingdings"/>
              </a:rPr>
              <a:t>(</a:t>
            </a:r>
            <a:r>
              <a:rPr lang="fr-FR" sz="1600" dirty="0" err="1" smtClean="0">
                <a:sym typeface="Wingdings"/>
              </a:rPr>
              <a:t>Kamper</a:t>
            </a:r>
            <a:r>
              <a:rPr lang="fr-FR" sz="1600" dirty="0" smtClean="0">
                <a:sym typeface="Wingdings"/>
              </a:rPr>
              <a:t> et al 2015)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Siamese</a:t>
            </a:r>
            <a:r>
              <a:rPr lang="fr-FR" dirty="0" smtClean="0">
                <a:sym typeface="Wingdings"/>
              </a:rPr>
              <a:t> network </a:t>
            </a:r>
            <a:r>
              <a:rPr lang="fr-FR" sz="1600" dirty="0" smtClean="0">
                <a:sym typeface="Wingdings"/>
              </a:rPr>
              <a:t>(</a:t>
            </a:r>
            <a:r>
              <a:rPr lang="fr-FR" sz="1600" dirty="0" err="1" smtClean="0">
                <a:sym typeface="Wingdings"/>
              </a:rPr>
              <a:t>Synnaeve</a:t>
            </a:r>
            <a:r>
              <a:rPr lang="fr-FR" sz="1600" dirty="0" smtClean="0">
                <a:sym typeface="Wingdings"/>
              </a:rPr>
              <a:t> et al., 2014)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 l="62500"/>
          <a:stretch>
            <a:fillRect/>
          </a:stretch>
        </p:blipFill>
        <p:spPr>
          <a:xfrm>
            <a:off x="7543800" y="274638"/>
            <a:ext cx="1600200" cy="1905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731931" y="4319394"/>
            <a:ext cx="2412069" cy="228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1: </a:t>
            </a:r>
            <a:r>
              <a:rPr lang="en-US" dirty="0" err="1" smtClean="0"/>
              <a:t>Leaderboard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780660" y="1600200"/>
          <a:ext cx="8229600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50"/>
                <a:gridCol w="1541244"/>
                <a:gridCol w="1198745"/>
                <a:gridCol w="1098850"/>
                <a:gridCol w="1341453"/>
                <a:gridCol w="14800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Compression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Normalization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Contrast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Articulation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 </a:t>
                      </a:r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Chen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DPGMM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VTLN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[95%, 56%]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Heck et al. 2016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DPGMM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VTLN+LDA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[100%,</a:t>
                      </a:r>
                      <a:r>
                        <a:rPr lang="en-US" sz="1600" b="1" baseline="0" dirty="0" smtClean="0"/>
                        <a:t> 72%]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Renshaw</a:t>
                      </a:r>
                      <a:r>
                        <a:rPr lang="en-US" baseline="0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</a:t>
                      </a:r>
                      <a:r>
                        <a:rPr lang="en-US" dirty="0" smtClean="0"/>
                        <a:t> 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[58%, 49%]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Thiollière</a:t>
                      </a:r>
                      <a:r>
                        <a:rPr lang="en-US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Siamese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[84%-58%]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Heck et al 2017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DPGMM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VTLN+LDA+MLLT++fMMLR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[109%, 74%]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 rot="16200000">
            <a:off x="-189895" y="3079286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189895" y="5068791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ZR17</a:t>
            </a:r>
            <a:endParaRPr lang="en-US" dirty="0"/>
          </a:p>
        </p:txBody>
      </p:sp>
      <p:sp>
        <p:nvSpPr>
          <p:cNvPr id="7" name="Accolade ouvrante 6"/>
          <p:cNvSpPr/>
          <p:nvPr/>
        </p:nvSpPr>
        <p:spPr>
          <a:xfrm>
            <a:off x="443265" y="2132735"/>
            <a:ext cx="189628" cy="2456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ouvrante 7"/>
          <p:cNvSpPr/>
          <p:nvPr/>
        </p:nvSpPr>
        <p:spPr>
          <a:xfrm>
            <a:off x="416991" y="4878895"/>
            <a:ext cx="189628" cy="8593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2719539" y="6302351"/>
            <a:ext cx="4424432" cy="400110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Attention: these are NOT phonemes!</a:t>
            </a:r>
            <a:endParaRPr lang="en-US" sz="20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751285" y="1078349"/>
            <a:ext cx="11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[Eng, </a:t>
            </a:r>
            <a:r>
              <a:rPr lang="en-US" dirty="0" err="1" smtClean="0"/>
              <a:t>Xit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7727325" y="6069757"/>
            <a:ext cx="120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[Ger, </a:t>
            </a:r>
            <a:r>
              <a:rPr lang="en-US" dirty="0" err="1" smtClean="0"/>
              <a:t>Wol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47920" y="4708794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133600"/>
            <a:ext cx="2220912" cy="150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90938"/>
            <a:ext cx="25146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457200" y="6248400"/>
            <a:ext cx="373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400"/>
              <a:t>Algorithms: Park &amp; Glass, (2008), Jansen et al. (2010), Muscariallo et al (2011)</a:t>
            </a:r>
          </a:p>
        </p:txBody>
      </p:sp>
      <p:sp>
        <p:nvSpPr>
          <p:cNvPr id="21510" name="ZoneTexte 9"/>
          <p:cNvSpPr txBox="1">
            <a:spLocks noChangeArrowheads="1"/>
          </p:cNvSpPr>
          <p:nvPr/>
        </p:nvSpPr>
        <p:spPr bwMode="auto">
          <a:xfrm>
            <a:off x="838200" y="5291138"/>
            <a:ext cx="19891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(Viterbi decoding)</a:t>
            </a:r>
          </a:p>
        </p:txBody>
      </p:sp>
      <p:grpSp>
        <p:nvGrpSpPr>
          <p:cNvPr id="2" name="Grouper 15"/>
          <p:cNvGrpSpPr>
            <a:grpSpLocks/>
          </p:cNvGrpSpPr>
          <p:nvPr/>
        </p:nvGrpSpPr>
        <p:grpSpPr bwMode="auto">
          <a:xfrm>
            <a:off x="3352800" y="2138363"/>
            <a:ext cx="5791200" cy="3862387"/>
            <a:chOff x="3352800" y="2138363"/>
            <a:chExt cx="5791200" cy="3862165"/>
          </a:xfrm>
        </p:grpSpPr>
        <p:pic>
          <p:nvPicPr>
            <p:cNvPr id="21513" name="Imag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2138363"/>
              <a:ext cx="5562600" cy="3805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086600" y="2138363"/>
              <a:ext cx="2057400" cy="380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2816186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0025" y="3425751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382895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29400" y="4800447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56240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1512" name="ZoneTexte 16"/>
          <p:cNvSpPr txBox="1">
            <a:spLocks noChangeArrowheads="1"/>
          </p:cNvSpPr>
          <p:nvPr/>
        </p:nvSpPr>
        <p:spPr bwMode="auto">
          <a:xfrm>
            <a:off x="3581400" y="1371600"/>
            <a:ext cx="74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task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Track</a:t>
            </a:r>
            <a:r>
              <a:rPr lang="fr-FR" sz="2800" dirty="0" smtClean="0">
                <a:ea typeface="ＭＳ Ｐゴシック" charset="-128"/>
                <a:cs typeface="ＭＳ Ｐゴシック" charset="-128"/>
              </a:rPr>
              <a:t> 2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95002" y="2117518"/>
            <a:ext cx="186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Finding repeated patterns</a:t>
            </a:r>
            <a:endParaRPr lang="en-US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295003" y="3596031"/>
            <a:ext cx="1467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Clustering these patterns</a:t>
            </a:r>
            <a:endParaRPr lang="en-US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7295004" y="5035262"/>
            <a:ext cx="1848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Using known words to find new ones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133600"/>
            <a:ext cx="2220912" cy="150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90938"/>
            <a:ext cx="25146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457200" y="6248400"/>
            <a:ext cx="373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400"/>
              <a:t>Algorithms: Park &amp; Glass, (2008), Jansen et al. (2010), Muscariallo et al (2011)</a:t>
            </a:r>
          </a:p>
        </p:txBody>
      </p:sp>
      <p:sp>
        <p:nvSpPr>
          <p:cNvPr id="21510" name="ZoneTexte 9"/>
          <p:cNvSpPr txBox="1">
            <a:spLocks noChangeArrowheads="1"/>
          </p:cNvSpPr>
          <p:nvPr/>
        </p:nvSpPr>
        <p:spPr bwMode="auto">
          <a:xfrm>
            <a:off x="838200" y="5291138"/>
            <a:ext cx="19891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(Viterbi decoding)</a:t>
            </a:r>
          </a:p>
        </p:txBody>
      </p:sp>
      <p:grpSp>
        <p:nvGrpSpPr>
          <p:cNvPr id="2" name="Grouper 15"/>
          <p:cNvGrpSpPr>
            <a:grpSpLocks/>
          </p:cNvGrpSpPr>
          <p:nvPr/>
        </p:nvGrpSpPr>
        <p:grpSpPr bwMode="auto">
          <a:xfrm>
            <a:off x="3352800" y="2138363"/>
            <a:ext cx="5791200" cy="3862387"/>
            <a:chOff x="3352800" y="2138363"/>
            <a:chExt cx="5791200" cy="3862165"/>
          </a:xfrm>
        </p:grpSpPr>
        <p:pic>
          <p:nvPicPr>
            <p:cNvPr id="21513" name="Imag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2138363"/>
              <a:ext cx="5562600" cy="3805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086600" y="2138363"/>
              <a:ext cx="2057400" cy="380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2816186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0025" y="3425751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382895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29400" y="4800447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56240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1512" name="ZoneTexte 16"/>
          <p:cNvSpPr txBox="1">
            <a:spLocks noChangeArrowheads="1"/>
          </p:cNvSpPr>
          <p:nvPr/>
        </p:nvSpPr>
        <p:spPr bwMode="auto">
          <a:xfrm>
            <a:off x="3581400" y="1371600"/>
            <a:ext cx="74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task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Track</a:t>
            </a:r>
            <a:r>
              <a:rPr lang="fr-FR" sz="2800" dirty="0" smtClean="0">
                <a:ea typeface="ＭＳ Ｐゴシック" charset="-128"/>
                <a:cs typeface="ＭＳ Ｐゴシック" charset="-128"/>
              </a:rPr>
              <a:t> 2: </a:t>
            </a:r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evaluations</a:t>
            </a:r>
            <a:endParaRPr lang="fr-FR" sz="28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281909" y="5661025"/>
            <a:ext cx="18620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compare with ‘gold’ boundaries</a:t>
            </a:r>
            <a:endParaRPr lang="en-US" i="1" dirty="0"/>
          </a:p>
        </p:txBody>
      </p:sp>
      <p:cxnSp>
        <p:nvCxnSpPr>
          <p:cNvPr id="21" name="Connecteur droit avec flèche 20"/>
          <p:cNvCxnSpPr>
            <a:stCxn id="16" idx="1"/>
          </p:cNvCxnSpPr>
          <p:nvPr/>
        </p:nvCxnSpPr>
        <p:spPr>
          <a:xfrm rot="10800000">
            <a:off x="6550025" y="5661026"/>
            <a:ext cx="731884" cy="461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0800000">
            <a:off x="6563119" y="3863975"/>
            <a:ext cx="731884" cy="461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81909" y="3965363"/>
            <a:ext cx="18620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compare with ‘gold’ words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perceptual adaptation in humans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46237"/>
            <a:ext cx="6096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fast dialect adaptation </a:t>
            </a:r>
            <a:r>
              <a:rPr lang="en-US" sz="2400" dirty="0" smtClean="0"/>
              <a:t>(</a:t>
            </a:r>
            <a:r>
              <a:rPr lang="en-US" sz="2400" dirty="0" err="1" smtClean="0"/>
              <a:t>Maye</a:t>
            </a:r>
            <a:r>
              <a:rPr lang="en-US" sz="2400" dirty="0" smtClean="0"/>
              <a:t>, </a:t>
            </a:r>
            <a:r>
              <a:rPr lang="en-US" sz="2400" dirty="0" err="1" smtClean="0"/>
              <a:t>Aslin</a:t>
            </a:r>
            <a:r>
              <a:rPr lang="en-US" sz="2400" dirty="0" smtClean="0"/>
              <a:t>, </a:t>
            </a:r>
            <a:r>
              <a:rPr lang="en-US" sz="2400" dirty="0" err="1" smtClean="0"/>
              <a:t>Tanenhaus</a:t>
            </a:r>
            <a:r>
              <a:rPr lang="en-US" sz="2400" dirty="0" smtClean="0"/>
              <a:t>, 2008)</a:t>
            </a:r>
            <a:endParaRPr lang="en-US" dirty="0" smtClean="0"/>
          </a:p>
          <a:p>
            <a:pPr lvl="1"/>
            <a:r>
              <a:rPr lang="en-US" dirty="0" smtClean="0"/>
              <a:t>the wicked witch of the west -&gt; the </a:t>
            </a:r>
            <a:r>
              <a:rPr lang="en-US" dirty="0" err="1" smtClean="0"/>
              <a:t>weckup</a:t>
            </a:r>
            <a:r>
              <a:rPr lang="en-US" dirty="0" smtClean="0"/>
              <a:t> </a:t>
            </a:r>
            <a:r>
              <a:rPr lang="en-US" dirty="0" err="1" smtClean="0"/>
              <a:t>wetch</a:t>
            </a:r>
            <a:r>
              <a:rPr lang="en-US" dirty="0" smtClean="0"/>
              <a:t> of the </a:t>
            </a:r>
            <a:r>
              <a:rPr lang="en-US" dirty="0" err="1" smtClean="0"/>
              <a:t>wast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20 minutes exposition</a:t>
            </a:r>
          </a:p>
          <a:p>
            <a:pPr lvl="1"/>
            <a:r>
              <a:rPr lang="en-US" dirty="0" smtClean="0"/>
              <a:t>lexical decision: ‘</a:t>
            </a:r>
            <a:r>
              <a:rPr lang="en-US" dirty="0" err="1" smtClean="0"/>
              <a:t>wetch</a:t>
            </a:r>
            <a:r>
              <a:rPr lang="en-US" dirty="0" smtClean="0"/>
              <a:t>’ -&gt; 69% word</a:t>
            </a:r>
          </a:p>
          <a:p>
            <a:r>
              <a:rPr lang="en-US" dirty="0" smtClean="0"/>
              <a:t>compressed speech </a:t>
            </a:r>
            <a:r>
              <a:rPr lang="en-US" sz="2400" dirty="0" smtClean="0"/>
              <a:t>(Dupoux &amp; Green 1997)</a:t>
            </a:r>
          </a:p>
          <a:p>
            <a:pPr lvl="1"/>
            <a:r>
              <a:rPr lang="en-US" sz="2000" dirty="0" smtClean="0"/>
              <a:t>4 sets of 5 sentences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24970"/>
            <a:ext cx="2611766" cy="36647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38600" cy="269639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the case of text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rcRect b="1761"/>
          <a:stretch>
            <a:fillRect/>
          </a:stretch>
        </p:blipFill>
        <p:spPr>
          <a:xfrm>
            <a:off x="1676400" y="2362200"/>
            <a:ext cx="6301991" cy="35433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495800" y="1447800"/>
            <a:ext cx="4221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u="sng" dirty="0" smtClean="0"/>
              <a:t> Minimal description length</a:t>
            </a:r>
          </a:p>
          <a:p>
            <a:r>
              <a:rPr lang="en-US" dirty="0" smtClean="0"/>
              <a:t> minimize the size of the lexicon plus</a:t>
            </a:r>
          </a:p>
          <a:p>
            <a:r>
              <a:rPr lang="en-US" dirty="0" smtClean="0"/>
              <a:t> corpus description </a:t>
            </a:r>
            <a:r>
              <a:rPr lang="en-US" sz="1400" dirty="0" smtClean="0"/>
              <a:t>(Brent &amp; Cartwright,1996)</a:t>
            </a:r>
            <a:endParaRPr lang="en-US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3733801" y="5933182"/>
            <a:ext cx="5521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u="sng" dirty="0" smtClean="0"/>
              <a:t> Non Parametric Bayesian (Chinese Restaurant process)</a:t>
            </a:r>
          </a:p>
          <a:p>
            <a:r>
              <a:rPr lang="en-US" sz="1600" dirty="0" smtClean="0"/>
              <a:t>maximize the probability that the corpus is generated by a lexicon </a:t>
            </a:r>
            <a:r>
              <a:rPr lang="en-US" sz="1400" dirty="0" smtClean="0"/>
              <a:t>(Goldwater, 2007; Johnson, Griffith Goldwater, 2007)</a:t>
            </a:r>
            <a:r>
              <a:rPr lang="en-US" sz="1600" dirty="0" smtClean="0"/>
              <a:t>	 	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9" y="227651"/>
            <a:ext cx="8708570" cy="641899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2: </a:t>
            </a:r>
            <a:r>
              <a:rPr lang="en-US" dirty="0" err="1" smtClean="0"/>
              <a:t>leaderboard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780659" y="1600200"/>
          <a:ext cx="8132718" cy="426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305"/>
                <a:gridCol w="2064785"/>
                <a:gridCol w="1982814"/>
                <a:gridCol w="1982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 (Boundaries) </a:t>
                      </a:r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Results (Type)</a:t>
                      </a:r>
                    </a:p>
                    <a:p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Rasanen</a:t>
                      </a:r>
                      <a:r>
                        <a:rPr lang="en-US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SyllOsc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[48%, 36%]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[21.1%, 9%]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Lizinski</a:t>
                      </a:r>
                      <a:r>
                        <a:rPr lang="en-US" baseline="0" dirty="0" smtClean="0"/>
                        <a:t> et al. 2015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FDPLS-DTW+ConnComp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[36%, 40%]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[3.4%, </a:t>
                      </a:r>
                      <a:r>
                        <a:rPr lang="en-US" b="1" dirty="0" smtClean="0"/>
                        <a:t>40%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Kamper</a:t>
                      </a:r>
                      <a:r>
                        <a:rPr lang="en-US" baseline="0" dirty="0" smtClean="0"/>
                        <a:t> et al. 2016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 embeddings+ DPGMM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[68%, 50%]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[30%</a:t>
                      </a:r>
                      <a:r>
                        <a:rPr lang="en-US" dirty="0" smtClean="0"/>
                        <a:t>, 24%]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Garcia-Granada et al</a:t>
                      </a:r>
                      <a:r>
                        <a:rPr lang="en-US" b="0" baseline="0" dirty="0" smtClean="0"/>
                        <a:t>l. 2017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Out of domain ASR + DTW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[30%,32%]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[13%,</a:t>
                      </a:r>
                      <a:r>
                        <a:rPr lang="en-US" b="1" dirty="0" smtClean="0"/>
                        <a:t>15%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Kamper</a:t>
                      </a:r>
                      <a:r>
                        <a:rPr lang="en-US" b="0" baseline="0" dirty="0" smtClean="0"/>
                        <a:t> et al. 2017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Word embedding + </a:t>
                      </a:r>
                      <a:r>
                        <a:rPr lang="en-US" b="0" dirty="0" err="1" smtClean="0"/>
                        <a:t>kmeans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[58%,49%]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[24%,</a:t>
                      </a:r>
                      <a:r>
                        <a:rPr lang="en-US" b="0" dirty="0" smtClean="0"/>
                        <a:t>14%</a:t>
                      </a:r>
                      <a:r>
                        <a:rPr lang="en-US" b="1" dirty="0" smtClean="0"/>
                        <a:t>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 rot="16200000">
            <a:off x="-189895" y="3079286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142237" y="4506165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ZR17</a:t>
            </a:r>
            <a:endParaRPr lang="en-US" dirty="0"/>
          </a:p>
        </p:txBody>
      </p:sp>
      <p:sp>
        <p:nvSpPr>
          <p:cNvPr id="7" name="Accolade ouvrante 6"/>
          <p:cNvSpPr/>
          <p:nvPr/>
        </p:nvSpPr>
        <p:spPr>
          <a:xfrm>
            <a:off x="443265" y="2459476"/>
            <a:ext cx="189628" cy="1752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ouvrante 7"/>
          <p:cNvSpPr/>
          <p:nvPr/>
        </p:nvSpPr>
        <p:spPr>
          <a:xfrm>
            <a:off x="416991" y="4316270"/>
            <a:ext cx="189628" cy="6367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7751285" y="1048306"/>
            <a:ext cx="11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[Eng, </a:t>
            </a:r>
            <a:r>
              <a:rPr lang="en-US" dirty="0" err="1" smtClean="0"/>
              <a:t>Xit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69333" y="4316269"/>
            <a:ext cx="877466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816742" y="6237496"/>
            <a:ext cx="4392954" cy="369332"/>
          </a:xfrm>
          <a:prstGeom prst="rect">
            <a:avLst/>
          </a:prstGeom>
          <a:solidFill>
            <a:srgbClr val="FFFF00">
              <a:alpha val="38000"/>
            </a:srgbClr>
          </a:solidFill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ym typeface="Wingdings"/>
              </a:rPr>
              <a:t></a:t>
            </a:r>
            <a:r>
              <a:rPr lang="fr-FR" i="1" dirty="0" smtClean="0">
                <a:sym typeface="Wingdings"/>
              </a:rPr>
              <a:t> </a:t>
            </a:r>
            <a:r>
              <a:rPr lang="en-US" i="1" dirty="0" smtClean="0"/>
              <a:t>Still long way to go for word discovery</a:t>
            </a:r>
            <a:endParaRPr lang="en-US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7343037" y="5610570"/>
            <a:ext cx="120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[Ger, </a:t>
            </a:r>
            <a:r>
              <a:rPr lang="en-US" dirty="0" err="1" smtClean="0"/>
              <a:t>Wol</a:t>
            </a:r>
            <a:r>
              <a:rPr lang="en-US" dirty="0" smtClean="0"/>
              <a:t>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ZoneTexte 3"/>
          <p:cNvSpPr txBox="1">
            <a:spLocks noChangeArrowheads="1"/>
          </p:cNvSpPr>
          <p:nvPr/>
        </p:nvSpPr>
        <p:spPr bwMode="auto">
          <a:xfrm>
            <a:off x="1454150" y="2971800"/>
            <a:ext cx="1565275" cy="615950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 charset="0"/>
              </a:rPr>
              <a:t>subword units</a:t>
            </a:r>
          </a:p>
          <a:p>
            <a:pPr algn="ctr"/>
            <a:r>
              <a:rPr lang="en-US" sz="1600">
                <a:latin typeface="Calibri" charset="0"/>
              </a:rPr>
              <a:t>(acoustic model)</a:t>
            </a:r>
          </a:p>
        </p:txBody>
      </p:sp>
      <p:sp>
        <p:nvSpPr>
          <p:cNvPr id="23555" name="ZoneTexte 5"/>
          <p:cNvSpPr txBox="1">
            <a:spLocks noChangeArrowheads="1"/>
          </p:cNvSpPr>
          <p:nvPr/>
        </p:nvSpPr>
        <p:spPr bwMode="auto">
          <a:xfrm>
            <a:off x="1257300" y="4306888"/>
            <a:ext cx="1111250" cy="646112"/>
          </a:xfrm>
          <a:prstGeom prst="rect">
            <a:avLst/>
          </a:prstGeom>
          <a:solidFill>
            <a:srgbClr val="F7FE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 charset="0"/>
              </a:rPr>
              <a:t>speech features</a:t>
            </a:r>
          </a:p>
        </p:txBody>
      </p:sp>
      <p:cxnSp>
        <p:nvCxnSpPr>
          <p:cNvPr id="19" name="Forme 18"/>
          <p:cNvCxnSpPr>
            <a:stCxn id="23555" idx="0"/>
            <a:endCxn id="23554" idx="2"/>
          </p:cNvCxnSpPr>
          <p:nvPr/>
        </p:nvCxnSpPr>
        <p:spPr>
          <a:xfrm rot="5400000" flipH="1" flipV="1">
            <a:off x="1665288" y="3735387"/>
            <a:ext cx="719138" cy="423863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Forme 18"/>
          <p:cNvCxnSpPr>
            <a:endCxn id="23555" idx="2"/>
          </p:cNvCxnSpPr>
          <p:nvPr/>
        </p:nvCxnSpPr>
        <p:spPr>
          <a:xfrm rot="5400000" flipH="1" flipV="1">
            <a:off x="1471612" y="5268913"/>
            <a:ext cx="657225" cy="254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06450" y="5510213"/>
            <a:ext cx="1866900" cy="433387"/>
            <a:chOff x="432" y="1565"/>
            <a:chExt cx="1176" cy="273"/>
          </a:xfrm>
        </p:grpSpPr>
        <p:sp>
          <p:nvSpPr>
            <p:cNvPr id="23568" name="Freeform 13"/>
            <p:cNvSpPr>
              <a:spLocks/>
            </p:cNvSpPr>
            <p:nvPr/>
          </p:nvSpPr>
          <p:spPr bwMode="auto">
            <a:xfrm>
              <a:off x="432" y="1565"/>
              <a:ext cx="311" cy="273"/>
            </a:xfrm>
            <a:custGeom>
              <a:avLst/>
              <a:gdLst>
                <a:gd name="T0" fmla="*/ 2147483647 w 92"/>
                <a:gd name="T1" fmla="*/ 25391 h 232"/>
                <a:gd name="T2" fmla="*/ 2147483647 w 92"/>
                <a:gd name="T3" fmla="*/ 24565 h 232"/>
                <a:gd name="T4" fmla="*/ 2147483647 w 92"/>
                <a:gd name="T5" fmla="*/ 29697 h 232"/>
                <a:gd name="T6" fmla="*/ 2147483647 w 92"/>
                <a:gd name="T7" fmla="*/ 20290 h 232"/>
                <a:gd name="T8" fmla="*/ 2147483647 w 92"/>
                <a:gd name="T9" fmla="*/ 26187 h 232"/>
                <a:gd name="T10" fmla="*/ 2147483647 w 92"/>
                <a:gd name="T11" fmla="*/ 29199 h 232"/>
                <a:gd name="T12" fmla="*/ 2147483647 w 92"/>
                <a:gd name="T13" fmla="*/ 24088 h 232"/>
                <a:gd name="T14" fmla="*/ 2147483647 w 92"/>
                <a:gd name="T15" fmla="*/ 24814 h 232"/>
                <a:gd name="T16" fmla="*/ 2147483647 w 92"/>
                <a:gd name="T17" fmla="*/ 23410 h 232"/>
                <a:gd name="T18" fmla="*/ 2147483647 w 92"/>
                <a:gd name="T19" fmla="*/ 28769 h 232"/>
                <a:gd name="T20" fmla="*/ 2147483647 w 92"/>
                <a:gd name="T21" fmla="*/ 25391 h 232"/>
                <a:gd name="T22" fmla="*/ 2147483647 w 92"/>
                <a:gd name="T23" fmla="*/ 28345 h 232"/>
                <a:gd name="T24" fmla="*/ 2147483647 w 92"/>
                <a:gd name="T25" fmla="*/ 20776 h 232"/>
                <a:gd name="T26" fmla="*/ 2147483647 w 92"/>
                <a:gd name="T27" fmla="*/ 29878 h 232"/>
                <a:gd name="T28" fmla="*/ 2147483647 w 92"/>
                <a:gd name="T29" fmla="*/ 25391 h 232"/>
                <a:gd name="T30" fmla="*/ 2147483647 w 92"/>
                <a:gd name="T31" fmla="*/ 24088 h 232"/>
                <a:gd name="T32" fmla="*/ 2147483647 w 92"/>
                <a:gd name="T33" fmla="*/ 24088 h 232"/>
                <a:gd name="T34" fmla="*/ 2147483647 w 92"/>
                <a:gd name="T35" fmla="*/ 31242 h 232"/>
                <a:gd name="T36" fmla="*/ 2147483647 w 92"/>
                <a:gd name="T37" fmla="*/ 22575 h 232"/>
                <a:gd name="T38" fmla="*/ 2147483647 w 92"/>
                <a:gd name="T39" fmla="*/ 36096 h 232"/>
                <a:gd name="T40" fmla="*/ 2147483647 w 92"/>
                <a:gd name="T41" fmla="*/ 29878 h 232"/>
                <a:gd name="T42" fmla="*/ 2147483647 w 92"/>
                <a:gd name="T43" fmla="*/ 38614 h 232"/>
                <a:gd name="T44" fmla="*/ 2147483647 w 92"/>
                <a:gd name="T45" fmla="*/ 26909 h 232"/>
                <a:gd name="T46" fmla="*/ 2147483647 w 92"/>
                <a:gd name="T47" fmla="*/ 38607 h 232"/>
                <a:gd name="T48" fmla="*/ 2147483647 w 92"/>
                <a:gd name="T49" fmla="*/ 33354 h 232"/>
                <a:gd name="T50" fmla="*/ 2147483647 w 92"/>
                <a:gd name="T51" fmla="*/ 24682 h 232"/>
                <a:gd name="T52" fmla="*/ 2147483647 w 92"/>
                <a:gd name="T53" fmla="*/ 21578 h 232"/>
                <a:gd name="T54" fmla="*/ 2147483647 w 92"/>
                <a:gd name="T55" fmla="*/ 10006 h 232"/>
                <a:gd name="T56" fmla="*/ 2147483647 w 92"/>
                <a:gd name="T57" fmla="*/ 31260 h 232"/>
                <a:gd name="T58" fmla="*/ 2147483647 w 92"/>
                <a:gd name="T59" fmla="*/ 26187 h 232"/>
                <a:gd name="T60" fmla="*/ 2147483647 w 92"/>
                <a:gd name="T61" fmla="*/ 42475 h 232"/>
                <a:gd name="T62" fmla="*/ 2147483647 w 92"/>
                <a:gd name="T63" fmla="*/ 13658 h 232"/>
                <a:gd name="T64" fmla="*/ 2147483647 w 92"/>
                <a:gd name="T65" fmla="*/ 41788 h 232"/>
                <a:gd name="T66" fmla="*/ 2147483647 w 92"/>
                <a:gd name="T67" fmla="*/ 24565 h 232"/>
                <a:gd name="T68" fmla="*/ 2147483647 w 92"/>
                <a:gd name="T69" fmla="*/ 20290 h 232"/>
                <a:gd name="T70" fmla="*/ 2147483647 w 92"/>
                <a:gd name="T71" fmla="*/ 17243 h 232"/>
                <a:gd name="T72" fmla="*/ 2147483647 w 92"/>
                <a:gd name="T73" fmla="*/ 41788 h 232"/>
                <a:gd name="T74" fmla="*/ 2147483647 w 92"/>
                <a:gd name="T75" fmla="*/ 15583 h 232"/>
                <a:gd name="T76" fmla="*/ 2147483647 w 92"/>
                <a:gd name="T77" fmla="*/ 4372 h 232"/>
                <a:gd name="T78" fmla="*/ 2147483647 w 92"/>
                <a:gd name="T79" fmla="*/ 40411 h 232"/>
                <a:gd name="T80" fmla="*/ 2147483647 w 92"/>
                <a:gd name="T81" fmla="*/ 28769 h 232"/>
                <a:gd name="T82" fmla="*/ 2147483647 w 92"/>
                <a:gd name="T83" fmla="*/ 55421 h 232"/>
                <a:gd name="T84" fmla="*/ 2147483647 w 92"/>
                <a:gd name="T85" fmla="*/ 34359 h 232"/>
                <a:gd name="T86" fmla="*/ 2147483647 w 92"/>
                <a:gd name="T87" fmla="*/ 38144 h 232"/>
                <a:gd name="T88" fmla="*/ 2147483647 w 92"/>
                <a:gd name="T89" fmla="*/ 17243 h 232"/>
                <a:gd name="T90" fmla="*/ 2147483647 w 92"/>
                <a:gd name="T91" fmla="*/ 19557 h 232"/>
                <a:gd name="T92" fmla="*/ 2147483647 w 92"/>
                <a:gd name="T93" fmla="*/ 36763 h 232"/>
                <a:gd name="T94" fmla="*/ 2147483647 w 92"/>
                <a:gd name="T95" fmla="*/ 25529 h 232"/>
                <a:gd name="T96" fmla="*/ 2147483647 w 92"/>
                <a:gd name="T97" fmla="*/ 35158 h 232"/>
                <a:gd name="T98" fmla="*/ 2147483647 w 92"/>
                <a:gd name="T99" fmla="*/ 27882 h 232"/>
                <a:gd name="T100" fmla="*/ 2147483647 w 92"/>
                <a:gd name="T101" fmla="*/ 27547 h 232"/>
                <a:gd name="T102" fmla="*/ 2147483647 w 92"/>
                <a:gd name="T103" fmla="*/ 25391 h 232"/>
                <a:gd name="T104" fmla="*/ 2147483647 w 92"/>
                <a:gd name="T105" fmla="*/ 22254 h 232"/>
                <a:gd name="T106" fmla="*/ 2147483647 w 92"/>
                <a:gd name="T107" fmla="*/ 25647 h 232"/>
                <a:gd name="T108" fmla="*/ 2147483647 w 92"/>
                <a:gd name="T109" fmla="*/ 29199 h 232"/>
                <a:gd name="T110" fmla="*/ 2147483647 w 92"/>
                <a:gd name="T111" fmla="*/ 21578 h 232"/>
                <a:gd name="T112" fmla="*/ 2147483647 w 92"/>
                <a:gd name="T113" fmla="*/ 29044 h 232"/>
                <a:gd name="T114" fmla="*/ 2147483647 w 92"/>
                <a:gd name="T115" fmla="*/ 28906 h 232"/>
                <a:gd name="T116" fmla="*/ 2147483647 w 92"/>
                <a:gd name="T117" fmla="*/ 20470 h 232"/>
                <a:gd name="T118" fmla="*/ 2147483647 w 92"/>
                <a:gd name="T119" fmla="*/ 29697 h 232"/>
                <a:gd name="T120" fmla="*/ 2147483647 w 92"/>
                <a:gd name="T121" fmla="*/ 27015 h 232"/>
                <a:gd name="T122" fmla="*/ 2147483647 w 92"/>
                <a:gd name="T123" fmla="*/ 22254 h 2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"/>
                <a:gd name="T187" fmla="*/ 0 h 232"/>
                <a:gd name="T188" fmla="*/ 92 w 92"/>
                <a:gd name="T189" fmla="*/ 232 h 2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" h="232">
                  <a:moveTo>
                    <a:pt x="0" y="103"/>
                  </a:move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1" y="91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2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2" y="110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3" y="107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1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1"/>
                  </a:lnTo>
                  <a:lnTo>
                    <a:pt x="4" y="114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5" y="117"/>
                  </a:lnTo>
                  <a:lnTo>
                    <a:pt x="5" y="118"/>
                  </a:lnTo>
                  <a:lnTo>
                    <a:pt x="5" y="117"/>
                  </a:lnTo>
                  <a:lnTo>
                    <a:pt x="5" y="116"/>
                  </a:lnTo>
                  <a:lnTo>
                    <a:pt x="5" y="115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0"/>
                  </a:lnTo>
                  <a:lnTo>
                    <a:pt x="6" y="97"/>
                  </a:lnTo>
                  <a:lnTo>
                    <a:pt x="6" y="93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1"/>
                  </a:lnTo>
                  <a:lnTo>
                    <a:pt x="7" y="86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9"/>
                  </a:lnTo>
                  <a:lnTo>
                    <a:pt x="7" y="113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6"/>
                  </a:lnTo>
                  <a:lnTo>
                    <a:pt x="8" y="121"/>
                  </a:lnTo>
                  <a:lnTo>
                    <a:pt x="8" y="123"/>
                  </a:lnTo>
                  <a:lnTo>
                    <a:pt x="8" y="122"/>
                  </a:lnTo>
                  <a:lnTo>
                    <a:pt x="8" y="116"/>
                  </a:lnTo>
                  <a:lnTo>
                    <a:pt x="8" y="109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8" y="96"/>
                  </a:lnTo>
                  <a:lnTo>
                    <a:pt x="8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8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2"/>
                  </a:lnTo>
                  <a:lnTo>
                    <a:pt x="9" y="113"/>
                  </a:lnTo>
                  <a:lnTo>
                    <a:pt x="10" y="116"/>
                  </a:lnTo>
                  <a:lnTo>
                    <a:pt x="10" y="117"/>
                  </a:lnTo>
                  <a:lnTo>
                    <a:pt x="10" y="118"/>
                  </a:lnTo>
                  <a:lnTo>
                    <a:pt x="10" y="120"/>
                  </a:lnTo>
                  <a:lnTo>
                    <a:pt x="10" y="121"/>
                  </a:lnTo>
                  <a:lnTo>
                    <a:pt x="10" y="120"/>
                  </a:lnTo>
                  <a:lnTo>
                    <a:pt x="10" y="119"/>
                  </a:lnTo>
                  <a:lnTo>
                    <a:pt x="11" y="117"/>
                  </a:lnTo>
                  <a:lnTo>
                    <a:pt x="11" y="115"/>
                  </a:lnTo>
                  <a:lnTo>
                    <a:pt x="11" y="112"/>
                  </a:lnTo>
                  <a:lnTo>
                    <a:pt x="11" y="109"/>
                  </a:lnTo>
                  <a:lnTo>
                    <a:pt x="11" y="106"/>
                  </a:lnTo>
                  <a:lnTo>
                    <a:pt x="11" y="103"/>
                  </a:lnTo>
                  <a:lnTo>
                    <a:pt x="11" y="100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0"/>
                  </a:lnTo>
                  <a:lnTo>
                    <a:pt x="12" y="87"/>
                  </a:lnTo>
                  <a:lnTo>
                    <a:pt x="12" y="84"/>
                  </a:lnTo>
                  <a:lnTo>
                    <a:pt x="12" y="82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5"/>
                  </a:lnTo>
                  <a:lnTo>
                    <a:pt x="12" y="72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3" y="94"/>
                  </a:lnTo>
                  <a:lnTo>
                    <a:pt x="13" y="108"/>
                  </a:lnTo>
                  <a:lnTo>
                    <a:pt x="13" y="105"/>
                  </a:lnTo>
                  <a:lnTo>
                    <a:pt x="13" y="119"/>
                  </a:lnTo>
                  <a:lnTo>
                    <a:pt x="13" y="124"/>
                  </a:lnTo>
                  <a:lnTo>
                    <a:pt x="13" y="119"/>
                  </a:lnTo>
                  <a:lnTo>
                    <a:pt x="13" y="126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8"/>
                  </a:lnTo>
                  <a:lnTo>
                    <a:pt x="14" y="103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14" y="93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4" y="86"/>
                  </a:lnTo>
                  <a:lnTo>
                    <a:pt x="14" y="91"/>
                  </a:lnTo>
                  <a:lnTo>
                    <a:pt x="14" y="95"/>
                  </a:lnTo>
                  <a:lnTo>
                    <a:pt x="15" y="100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5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6" y="115"/>
                  </a:lnTo>
                  <a:lnTo>
                    <a:pt x="16" y="114"/>
                  </a:lnTo>
                  <a:lnTo>
                    <a:pt x="16" y="115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19"/>
                  </a:lnTo>
                  <a:lnTo>
                    <a:pt x="16" y="117"/>
                  </a:lnTo>
                  <a:lnTo>
                    <a:pt x="16" y="115"/>
                  </a:lnTo>
                  <a:lnTo>
                    <a:pt x="17" y="111"/>
                  </a:lnTo>
                  <a:lnTo>
                    <a:pt x="17" y="106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8" y="75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8" y="68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18" y="105"/>
                  </a:lnTo>
                  <a:lnTo>
                    <a:pt x="18" y="98"/>
                  </a:lnTo>
                  <a:lnTo>
                    <a:pt x="18" y="116"/>
                  </a:lnTo>
                  <a:lnTo>
                    <a:pt x="18" y="112"/>
                  </a:lnTo>
                  <a:lnTo>
                    <a:pt x="18" y="118"/>
                  </a:lnTo>
                  <a:lnTo>
                    <a:pt x="19" y="114"/>
                  </a:lnTo>
                  <a:lnTo>
                    <a:pt x="19" y="132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28"/>
                  </a:lnTo>
                  <a:lnTo>
                    <a:pt x="19" y="125"/>
                  </a:lnTo>
                  <a:lnTo>
                    <a:pt x="19" y="126"/>
                  </a:lnTo>
                  <a:lnTo>
                    <a:pt x="19" y="119"/>
                  </a:lnTo>
                  <a:lnTo>
                    <a:pt x="19" y="120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90"/>
                  </a:lnTo>
                  <a:lnTo>
                    <a:pt x="19" y="91"/>
                  </a:lnTo>
                  <a:lnTo>
                    <a:pt x="19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94"/>
                  </a:lnTo>
                  <a:lnTo>
                    <a:pt x="20" y="99"/>
                  </a:lnTo>
                  <a:lnTo>
                    <a:pt x="20" y="103"/>
                  </a:lnTo>
                  <a:lnTo>
                    <a:pt x="20" y="114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1" y="118"/>
                  </a:lnTo>
                  <a:lnTo>
                    <a:pt x="21" y="12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1" y="119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22" y="125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2" y="110"/>
                  </a:lnTo>
                  <a:lnTo>
                    <a:pt x="22" y="105"/>
                  </a:lnTo>
                  <a:lnTo>
                    <a:pt x="22" y="100"/>
                  </a:lnTo>
                  <a:lnTo>
                    <a:pt x="22" y="92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80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3" y="65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70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108"/>
                  </a:lnTo>
                  <a:lnTo>
                    <a:pt x="24" y="95"/>
                  </a:lnTo>
                  <a:lnTo>
                    <a:pt x="24" y="120"/>
                  </a:lnTo>
                  <a:lnTo>
                    <a:pt x="24" y="113"/>
                  </a:lnTo>
                  <a:lnTo>
                    <a:pt x="24" y="134"/>
                  </a:lnTo>
                  <a:lnTo>
                    <a:pt x="24" y="137"/>
                  </a:lnTo>
                  <a:lnTo>
                    <a:pt x="24" y="127"/>
                  </a:lnTo>
                  <a:lnTo>
                    <a:pt x="24" y="123"/>
                  </a:lnTo>
                  <a:lnTo>
                    <a:pt x="24" y="118"/>
                  </a:lnTo>
                  <a:lnTo>
                    <a:pt x="25" y="101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5" y="87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5" y="85"/>
                  </a:lnTo>
                  <a:lnTo>
                    <a:pt x="25" y="95"/>
                  </a:lnTo>
                  <a:lnTo>
                    <a:pt x="25" y="102"/>
                  </a:lnTo>
                  <a:lnTo>
                    <a:pt x="26" y="111"/>
                  </a:lnTo>
                  <a:lnTo>
                    <a:pt x="26" y="117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6" y="124"/>
                  </a:lnTo>
                  <a:lnTo>
                    <a:pt x="26" y="119"/>
                  </a:lnTo>
                  <a:lnTo>
                    <a:pt x="26" y="125"/>
                  </a:lnTo>
                  <a:lnTo>
                    <a:pt x="26" y="123"/>
                  </a:lnTo>
                  <a:lnTo>
                    <a:pt x="26" y="119"/>
                  </a:lnTo>
                  <a:lnTo>
                    <a:pt x="26" y="121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7" y="126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0"/>
                  </a:lnTo>
                  <a:lnTo>
                    <a:pt x="27" y="125"/>
                  </a:lnTo>
                  <a:lnTo>
                    <a:pt x="27" y="120"/>
                  </a:lnTo>
                  <a:lnTo>
                    <a:pt x="27" y="118"/>
                  </a:lnTo>
                  <a:lnTo>
                    <a:pt x="27" y="114"/>
                  </a:lnTo>
                  <a:lnTo>
                    <a:pt x="27" y="107"/>
                  </a:lnTo>
                  <a:lnTo>
                    <a:pt x="28" y="101"/>
                  </a:lnTo>
                  <a:lnTo>
                    <a:pt x="28" y="96"/>
                  </a:lnTo>
                  <a:lnTo>
                    <a:pt x="28" y="89"/>
                  </a:lnTo>
                  <a:lnTo>
                    <a:pt x="28" y="82"/>
                  </a:lnTo>
                  <a:lnTo>
                    <a:pt x="28" y="78"/>
                  </a:lnTo>
                  <a:lnTo>
                    <a:pt x="28" y="72"/>
                  </a:lnTo>
                  <a:lnTo>
                    <a:pt x="28" y="65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9" y="100"/>
                  </a:lnTo>
                  <a:lnTo>
                    <a:pt x="29" y="114"/>
                  </a:lnTo>
                  <a:lnTo>
                    <a:pt x="29" y="101"/>
                  </a:lnTo>
                  <a:lnTo>
                    <a:pt x="29" y="128"/>
                  </a:lnTo>
                  <a:lnTo>
                    <a:pt x="29" y="124"/>
                  </a:lnTo>
                  <a:lnTo>
                    <a:pt x="29" y="143"/>
                  </a:lnTo>
                  <a:lnTo>
                    <a:pt x="29" y="156"/>
                  </a:lnTo>
                  <a:lnTo>
                    <a:pt x="29" y="154"/>
                  </a:lnTo>
                  <a:lnTo>
                    <a:pt x="29" y="131"/>
                  </a:lnTo>
                  <a:lnTo>
                    <a:pt x="30" y="119"/>
                  </a:lnTo>
                  <a:lnTo>
                    <a:pt x="30" y="113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9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84"/>
                  </a:lnTo>
                  <a:lnTo>
                    <a:pt x="30" y="82"/>
                  </a:lnTo>
                  <a:lnTo>
                    <a:pt x="30" y="86"/>
                  </a:lnTo>
                  <a:lnTo>
                    <a:pt x="30" y="104"/>
                  </a:lnTo>
                  <a:lnTo>
                    <a:pt x="31" y="118"/>
                  </a:lnTo>
                  <a:lnTo>
                    <a:pt x="31" y="125"/>
                  </a:lnTo>
                  <a:lnTo>
                    <a:pt x="31" y="120"/>
                  </a:lnTo>
                  <a:lnTo>
                    <a:pt x="31" y="122"/>
                  </a:lnTo>
                  <a:lnTo>
                    <a:pt x="31" y="127"/>
                  </a:lnTo>
                  <a:lnTo>
                    <a:pt x="31" y="126"/>
                  </a:lnTo>
                  <a:lnTo>
                    <a:pt x="31" y="111"/>
                  </a:lnTo>
                  <a:lnTo>
                    <a:pt x="31" y="99"/>
                  </a:lnTo>
                  <a:lnTo>
                    <a:pt x="31" y="93"/>
                  </a:lnTo>
                  <a:lnTo>
                    <a:pt x="31" y="94"/>
                  </a:lnTo>
                  <a:lnTo>
                    <a:pt x="32" y="94"/>
                  </a:lnTo>
                  <a:lnTo>
                    <a:pt x="32" y="117"/>
                  </a:lnTo>
                  <a:lnTo>
                    <a:pt x="32" y="123"/>
                  </a:lnTo>
                  <a:lnTo>
                    <a:pt x="32" y="143"/>
                  </a:lnTo>
                  <a:lnTo>
                    <a:pt x="32" y="151"/>
                  </a:lnTo>
                  <a:lnTo>
                    <a:pt x="32" y="149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32" y="133"/>
                  </a:lnTo>
                  <a:lnTo>
                    <a:pt x="32" y="129"/>
                  </a:lnTo>
                  <a:lnTo>
                    <a:pt x="32" y="133"/>
                  </a:lnTo>
                  <a:lnTo>
                    <a:pt x="32" y="119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0"/>
                  </a:lnTo>
                  <a:lnTo>
                    <a:pt x="33" y="101"/>
                  </a:lnTo>
                  <a:lnTo>
                    <a:pt x="33" y="107"/>
                  </a:lnTo>
                  <a:lnTo>
                    <a:pt x="33" y="99"/>
                  </a:lnTo>
                  <a:lnTo>
                    <a:pt x="33" y="98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96"/>
                  </a:lnTo>
                  <a:lnTo>
                    <a:pt x="33" y="85"/>
                  </a:lnTo>
                  <a:lnTo>
                    <a:pt x="33" y="75"/>
                  </a:lnTo>
                  <a:lnTo>
                    <a:pt x="34" y="54"/>
                  </a:lnTo>
                  <a:lnTo>
                    <a:pt x="34" y="4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4" y="63"/>
                  </a:lnTo>
                  <a:lnTo>
                    <a:pt x="34" y="117"/>
                  </a:lnTo>
                  <a:lnTo>
                    <a:pt x="34" y="184"/>
                  </a:lnTo>
                  <a:lnTo>
                    <a:pt x="34" y="177"/>
                  </a:lnTo>
                  <a:lnTo>
                    <a:pt x="34" y="156"/>
                  </a:lnTo>
                  <a:lnTo>
                    <a:pt x="35" y="157"/>
                  </a:lnTo>
                  <a:lnTo>
                    <a:pt x="35" y="152"/>
                  </a:lnTo>
                  <a:lnTo>
                    <a:pt x="35" y="156"/>
                  </a:lnTo>
                  <a:lnTo>
                    <a:pt x="35" y="134"/>
                  </a:lnTo>
                  <a:lnTo>
                    <a:pt x="35" y="135"/>
                  </a:lnTo>
                  <a:lnTo>
                    <a:pt x="35" y="98"/>
                  </a:lnTo>
                  <a:lnTo>
                    <a:pt x="35" y="41"/>
                  </a:lnTo>
                  <a:lnTo>
                    <a:pt x="35" y="68"/>
                  </a:lnTo>
                  <a:lnTo>
                    <a:pt x="35" y="42"/>
                  </a:lnTo>
                  <a:lnTo>
                    <a:pt x="35" y="67"/>
                  </a:lnTo>
                  <a:lnTo>
                    <a:pt x="35" y="63"/>
                  </a:lnTo>
                  <a:lnTo>
                    <a:pt x="35" y="66"/>
                  </a:lnTo>
                  <a:lnTo>
                    <a:pt x="35" y="89"/>
                  </a:lnTo>
                  <a:lnTo>
                    <a:pt x="35" y="123"/>
                  </a:lnTo>
                  <a:lnTo>
                    <a:pt x="35" y="163"/>
                  </a:lnTo>
                  <a:lnTo>
                    <a:pt x="36" y="140"/>
                  </a:lnTo>
                  <a:lnTo>
                    <a:pt x="36" y="141"/>
                  </a:lnTo>
                  <a:lnTo>
                    <a:pt x="36" y="132"/>
                  </a:lnTo>
                  <a:lnTo>
                    <a:pt x="36" y="103"/>
                  </a:lnTo>
                  <a:lnTo>
                    <a:pt x="36" y="70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71"/>
                  </a:lnTo>
                  <a:lnTo>
                    <a:pt x="36" y="80"/>
                  </a:lnTo>
                  <a:lnTo>
                    <a:pt x="36" y="120"/>
                  </a:lnTo>
                  <a:lnTo>
                    <a:pt x="37" y="144"/>
                  </a:lnTo>
                  <a:lnTo>
                    <a:pt x="37" y="154"/>
                  </a:lnTo>
                  <a:lnTo>
                    <a:pt x="37" y="152"/>
                  </a:lnTo>
                  <a:lnTo>
                    <a:pt x="37" y="166"/>
                  </a:lnTo>
                  <a:lnTo>
                    <a:pt x="37" y="145"/>
                  </a:lnTo>
                  <a:lnTo>
                    <a:pt x="37" y="117"/>
                  </a:lnTo>
                  <a:lnTo>
                    <a:pt x="37" y="98"/>
                  </a:lnTo>
                  <a:lnTo>
                    <a:pt x="37" y="103"/>
                  </a:lnTo>
                  <a:lnTo>
                    <a:pt x="37" y="98"/>
                  </a:lnTo>
                  <a:lnTo>
                    <a:pt x="37" y="102"/>
                  </a:lnTo>
                  <a:lnTo>
                    <a:pt x="38" y="131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31"/>
                  </a:lnTo>
                  <a:lnTo>
                    <a:pt x="38" y="108"/>
                  </a:lnTo>
                  <a:lnTo>
                    <a:pt x="38" y="81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9" y="82"/>
                  </a:lnTo>
                  <a:lnTo>
                    <a:pt x="39" y="81"/>
                  </a:lnTo>
                  <a:lnTo>
                    <a:pt x="39" y="85"/>
                  </a:lnTo>
                  <a:lnTo>
                    <a:pt x="39" y="81"/>
                  </a:lnTo>
                  <a:lnTo>
                    <a:pt x="39" y="63"/>
                  </a:lnTo>
                  <a:lnTo>
                    <a:pt x="39" y="47"/>
                  </a:lnTo>
                  <a:lnTo>
                    <a:pt x="39" y="38"/>
                  </a:lnTo>
                  <a:lnTo>
                    <a:pt x="39" y="36"/>
                  </a:lnTo>
                  <a:lnTo>
                    <a:pt x="39" y="55"/>
                  </a:lnTo>
                  <a:lnTo>
                    <a:pt x="39" y="153"/>
                  </a:lnTo>
                  <a:lnTo>
                    <a:pt x="40" y="201"/>
                  </a:lnTo>
                  <a:lnTo>
                    <a:pt x="40" y="162"/>
                  </a:lnTo>
                  <a:lnTo>
                    <a:pt x="40" y="146"/>
                  </a:lnTo>
                  <a:lnTo>
                    <a:pt x="40" y="131"/>
                  </a:lnTo>
                  <a:lnTo>
                    <a:pt x="40" y="114"/>
                  </a:lnTo>
                  <a:lnTo>
                    <a:pt x="40" y="29"/>
                  </a:lnTo>
                  <a:lnTo>
                    <a:pt x="40" y="40"/>
                  </a:lnTo>
                  <a:lnTo>
                    <a:pt x="40" y="19"/>
                  </a:lnTo>
                  <a:lnTo>
                    <a:pt x="40" y="40"/>
                  </a:lnTo>
                  <a:lnTo>
                    <a:pt x="40" y="84"/>
                  </a:lnTo>
                  <a:lnTo>
                    <a:pt x="40" y="106"/>
                  </a:lnTo>
                  <a:lnTo>
                    <a:pt x="41" y="133"/>
                  </a:lnTo>
                  <a:lnTo>
                    <a:pt x="41" y="175"/>
                  </a:lnTo>
                  <a:lnTo>
                    <a:pt x="41" y="146"/>
                  </a:lnTo>
                  <a:lnTo>
                    <a:pt x="41" y="176"/>
                  </a:lnTo>
                  <a:lnTo>
                    <a:pt x="41" y="146"/>
                  </a:lnTo>
                  <a:lnTo>
                    <a:pt x="41" y="108"/>
                  </a:lnTo>
                  <a:lnTo>
                    <a:pt x="41" y="86"/>
                  </a:lnTo>
                  <a:lnTo>
                    <a:pt x="41" y="62"/>
                  </a:lnTo>
                  <a:lnTo>
                    <a:pt x="41" y="50"/>
                  </a:lnTo>
                  <a:lnTo>
                    <a:pt x="41" y="53"/>
                  </a:lnTo>
                  <a:lnTo>
                    <a:pt x="41" y="92"/>
                  </a:lnTo>
                  <a:lnTo>
                    <a:pt x="41" y="124"/>
                  </a:lnTo>
                  <a:lnTo>
                    <a:pt x="42" y="144"/>
                  </a:lnTo>
                  <a:lnTo>
                    <a:pt x="42" y="148"/>
                  </a:lnTo>
                  <a:lnTo>
                    <a:pt x="42" y="130"/>
                  </a:lnTo>
                  <a:lnTo>
                    <a:pt x="42" y="98"/>
                  </a:lnTo>
                  <a:lnTo>
                    <a:pt x="42" y="117"/>
                  </a:lnTo>
                  <a:lnTo>
                    <a:pt x="42" y="109"/>
                  </a:lnTo>
                  <a:lnTo>
                    <a:pt x="42" y="110"/>
                  </a:lnTo>
                  <a:lnTo>
                    <a:pt x="42" y="122"/>
                  </a:lnTo>
                  <a:lnTo>
                    <a:pt x="42" y="131"/>
                  </a:lnTo>
                  <a:lnTo>
                    <a:pt x="43" y="149"/>
                  </a:lnTo>
                  <a:lnTo>
                    <a:pt x="43" y="146"/>
                  </a:lnTo>
                  <a:lnTo>
                    <a:pt x="43" y="124"/>
                  </a:lnTo>
                  <a:lnTo>
                    <a:pt x="43" y="133"/>
                  </a:lnTo>
                  <a:lnTo>
                    <a:pt x="43" y="118"/>
                  </a:lnTo>
                  <a:lnTo>
                    <a:pt x="43" y="109"/>
                  </a:lnTo>
                  <a:lnTo>
                    <a:pt x="43" y="104"/>
                  </a:lnTo>
                  <a:lnTo>
                    <a:pt x="43" y="110"/>
                  </a:lnTo>
                  <a:lnTo>
                    <a:pt x="43" y="109"/>
                  </a:lnTo>
                  <a:lnTo>
                    <a:pt x="43" y="92"/>
                  </a:lnTo>
                  <a:lnTo>
                    <a:pt x="44" y="101"/>
                  </a:lnTo>
                  <a:lnTo>
                    <a:pt x="44" y="97"/>
                  </a:lnTo>
                  <a:lnTo>
                    <a:pt x="44" y="83"/>
                  </a:lnTo>
                  <a:lnTo>
                    <a:pt x="44" y="72"/>
                  </a:lnTo>
                  <a:lnTo>
                    <a:pt x="44" y="59"/>
                  </a:lnTo>
                  <a:lnTo>
                    <a:pt x="44" y="32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4" y="59"/>
                  </a:lnTo>
                  <a:lnTo>
                    <a:pt x="45" y="168"/>
                  </a:lnTo>
                  <a:lnTo>
                    <a:pt x="45" y="232"/>
                  </a:lnTo>
                  <a:lnTo>
                    <a:pt x="45" y="212"/>
                  </a:lnTo>
                  <a:lnTo>
                    <a:pt x="45" y="153"/>
                  </a:lnTo>
                  <a:lnTo>
                    <a:pt x="45" y="105"/>
                  </a:lnTo>
                  <a:lnTo>
                    <a:pt x="45" y="93"/>
                  </a:lnTo>
                  <a:lnTo>
                    <a:pt x="45" y="14"/>
                  </a:lnTo>
                  <a:lnTo>
                    <a:pt x="45" y="30"/>
                  </a:lnTo>
                  <a:lnTo>
                    <a:pt x="45" y="0"/>
                  </a:lnTo>
                  <a:lnTo>
                    <a:pt x="45" y="30"/>
                  </a:lnTo>
                  <a:lnTo>
                    <a:pt x="45" y="108"/>
                  </a:lnTo>
                  <a:lnTo>
                    <a:pt x="46" y="135"/>
                  </a:lnTo>
                  <a:lnTo>
                    <a:pt x="46" y="153"/>
                  </a:lnTo>
                  <a:lnTo>
                    <a:pt x="46" y="176"/>
                  </a:lnTo>
                  <a:lnTo>
                    <a:pt x="46" y="130"/>
                  </a:lnTo>
                  <a:lnTo>
                    <a:pt x="46" y="67"/>
                  </a:lnTo>
                  <a:lnTo>
                    <a:pt x="46" y="54"/>
                  </a:lnTo>
                  <a:lnTo>
                    <a:pt x="46" y="59"/>
                  </a:lnTo>
                  <a:lnTo>
                    <a:pt x="46" y="51"/>
                  </a:lnTo>
                  <a:lnTo>
                    <a:pt x="46" y="59"/>
                  </a:lnTo>
                  <a:lnTo>
                    <a:pt x="46" y="70"/>
                  </a:lnTo>
                  <a:lnTo>
                    <a:pt x="47" y="123"/>
                  </a:lnTo>
                  <a:lnTo>
                    <a:pt x="47" y="161"/>
                  </a:lnTo>
                  <a:lnTo>
                    <a:pt x="47" y="153"/>
                  </a:lnTo>
                  <a:lnTo>
                    <a:pt x="47" y="130"/>
                  </a:lnTo>
                  <a:lnTo>
                    <a:pt x="47" y="105"/>
                  </a:lnTo>
                  <a:lnTo>
                    <a:pt x="47" y="80"/>
                  </a:lnTo>
                  <a:lnTo>
                    <a:pt x="47" y="102"/>
                  </a:lnTo>
                  <a:lnTo>
                    <a:pt x="47" y="63"/>
                  </a:lnTo>
                  <a:lnTo>
                    <a:pt x="47" y="102"/>
                  </a:lnTo>
                  <a:lnTo>
                    <a:pt x="47" y="136"/>
                  </a:lnTo>
                  <a:lnTo>
                    <a:pt x="47" y="150"/>
                  </a:lnTo>
                  <a:lnTo>
                    <a:pt x="48" y="166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25"/>
                  </a:lnTo>
                  <a:lnTo>
                    <a:pt x="48" y="90"/>
                  </a:lnTo>
                  <a:lnTo>
                    <a:pt x="48" y="105"/>
                  </a:lnTo>
                  <a:lnTo>
                    <a:pt x="48" y="92"/>
                  </a:lnTo>
                  <a:lnTo>
                    <a:pt x="48" y="104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0"/>
                  </a:lnTo>
                  <a:lnTo>
                    <a:pt x="48" y="130"/>
                  </a:lnTo>
                  <a:lnTo>
                    <a:pt x="49" y="117"/>
                  </a:lnTo>
                  <a:lnTo>
                    <a:pt x="49" y="131"/>
                  </a:lnTo>
                  <a:lnTo>
                    <a:pt x="49" y="117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9" y="88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9" y="46"/>
                  </a:lnTo>
                  <a:lnTo>
                    <a:pt x="49" y="29"/>
                  </a:lnTo>
                  <a:lnTo>
                    <a:pt x="50" y="56"/>
                  </a:lnTo>
                  <a:lnTo>
                    <a:pt x="50" y="70"/>
                  </a:lnTo>
                  <a:lnTo>
                    <a:pt x="50" y="178"/>
                  </a:lnTo>
                  <a:lnTo>
                    <a:pt x="50" y="217"/>
                  </a:lnTo>
                  <a:lnTo>
                    <a:pt x="50" y="195"/>
                  </a:lnTo>
                  <a:lnTo>
                    <a:pt x="50" y="139"/>
                  </a:lnTo>
                  <a:lnTo>
                    <a:pt x="50" y="98"/>
                  </a:lnTo>
                  <a:lnTo>
                    <a:pt x="50" y="80"/>
                  </a:lnTo>
                  <a:lnTo>
                    <a:pt x="50" y="85"/>
                  </a:lnTo>
                  <a:lnTo>
                    <a:pt x="50" y="22"/>
                  </a:lnTo>
                  <a:lnTo>
                    <a:pt x="50" y="49"/>
                  </a:lnTo>
                  <a:lnTo>
                    <a:pt x="50" y="14"/>
                  </a:lnTo>
                  <a:lnTo>
                    <a:pt x="51" y="49"/>
                  </a:lnTo>
                  <a:lnTo>
                    <a:pt x="51" y="120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2"/>
                  </a:lnTo>
                  <a:lnTo>
                    <a:pt x="51" y="140"/>
                  </a:lnTo>
                  <a:lnTo>
                    <a:pt x="51" y="133"/>
                  </a:lnTo>
                  <a:lnTo>
                    <a:pt x="51" y="156"/>
                  </a:lnTo>
                  <a:lnTo>
                    <a:pt x="51" y="133"/>
                  </a:lnTo>
                  <a:lnTo>
                    <a:pt x="51" y="56"/>
                  </a:lnTo>
                  <a:lnTo>
                    <a:pt x="51" y="47"/>
                  </a:lnTo>
                  <a:lnTo>
                    <a:pt x="51" y="68"/>
                  </a:lnTo>
                  <a:lnTo>
                    <a:pt x="52" y="89"/>
                  </a:lnTo>
                  <a:lnTo>
                    <a:pt x="52" y="111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52" y="156"/>
                  </a:lnTo>
                  <a:lnTo>
                    <a:pt x="52" y="142"/>
                  </a:lnTo>
                  <a:lnTo>
                    <a:pt x="52" y="114"/>
                  </a:lnTo>
                  <a:lnTo>
                    <a:pt x="52" y="88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70"/>
                  </a:lnTo>
                  <a:lnTo>
                    <a:pt x="53" y="83"/>
                  </a:lnTo>
                  <a:lnTo>
                    <a:pt x="53" y="145"/>
                  </a:lnTo>
                  <a:lnTo>
                    <a:pt x="53" y="153"/>
                  </a:lnTo>
                  <a:lnTo>
                    <a:pt x="53" y="166"/>
                  </a:lnTo>
                  <a:lnTo>
                    <a:pt x="53" y="157"/>
                  </a:lnTo>
                  <a:lnTo>
                    <a:pt x="53" y="138"/>
                  </a:lnTo>
                  <a:lnTo>
                    <a:pt x="53" y="111"/>
                  </a:lnTo>
                  <a:lnTo>
                    <a:pt x="53" y="79"/>
                  </a:lnTo>
                  <a:lnTo>
                    <a:pt x="53" y="106"/>
                  </a:lnTo>
                  <a:lnTo>
                    <a:pt x="53" y="112"/>
                  </a:lnTo>
                  <a:lnTo>
                    <a:pt x="53" y="128"/>
                  </a:lnTo>
                  <a:lnTo>
                    <a:pt x="54" y="126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1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67"/>
                  </a:lnTo>
                  <a:lnTo>
                    <a:pt x="54" y="61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45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53"/>
                  </a:lnTo>
                  <a:lnTo>
                    <a:pt x="55" y="70"/>
                  </a:lnTo>
                  <a:lnTo>
                    <a:pt x="55" y="200"/>
                  </a:lnTo>
                  <a:lnTo>
                    <a:pt x="55" y="164"/>
                  </a:lnTo>
                  <a:lnTo>
                    <a:pt x="55" y="224"/>
                  </a:lnTo>
                  <a:lnTo>
                    <a:pt x="55" y="164"/>
                  </a:lnTo>
                  <a:lnTo>
                    <a:pt x="55" y="125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5" y="83"/>
                  </a:lnTo>
                  <a:lnTo>
                    <a:pt x="56" y="17"/>
                  </a:lnTo>
                  <a:lnTo>
                    <a:pt x="56" y="59"/>
                  </a:lnTo>
                  <a:lnTo>
                    <a:pt x="56" y="11"/>
                  </a:lnTo>
                  <a:lnTo>
                    <a:pt x="56" y="59"/>
                  </a:lnTo>
                  <a:lnTo>
                    <a:pt x="56" y="124"/>
                  </a:lnTo>
                  <a:lnTo>
                    <a:pt x="56" y="152"/>
                  </a:lnTo>
                  <a:lnTo>
                    <a:pt x="56" y="139"/>
                  </a:lnTo>
                  <a:lnTo>
                    <a:pt x="56" y="155"/>
                  </a:lnTo>
                  <a:lnTo>
                    <a:pt x="56" y="139"/>
                  </a:lnTo>
                  <a:lnTo>
                    <a:pt x="56" y="157"/>
                  </a:lnTo>
                  <a:lnTo>
                    <a:pt x="56" y="113"/>
                  </a:lnTo>
                  <a:lnTo>
                    <a:pt x="56" y="59"/>
                  </a:lnTo>
                  <a:lnTo>
                    <a:pt x="56" y="50"/>
                  </a:lnTo>
                  <a:lnTo>
                    <a:pt x="57" y="79"/>
                  </a:lnTo>
                  <a:lnTo>
                    <a:pt x="57" y="90"/>
                  </a:lnTo>
                  <a:lnTo>
                    <a:pt x="57" y="125"/>
                  </a:lnTo>
                  <a:lnTo>
                    <a:pt x="57" y="160"/>
                  </a:lnTo>
                  <a:lnTo>
                    <a:pt x="57" y="147"/>
                  </a:lnTo>
                  <a:lnTo>
                    <a:pt x="57" y="118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71"/>
                  </a:lnTo>
                  <a:lnTo>
                    <a:pt x="58" y="114"/>
                  </a:lnTo>
                  <a:lnTo>
                    <a:pt x="58" y="151"/>
                  </a:lnTo>
                  <a:lnTo>
                    <a:pt x="58" y="156"/>
                  </a:lnTo>
                  <a:lnTo>
                    <a:pt x="58" y="169"/>
                  </a:lnTo>
                  <a:lnTo>
                    <a:pt x="58" y="161"/>
                  </a:lnTo>
                  <a:lnTo>
                    <a:pt x="58" y="141"/>
                  </a:lnTo>
                  <a:lnTo>
                    <a:pt x="58" y="100"/>
                  </a:lnTo>
                  <a:lnTo>
                    <a:pt x="58" y="82"/>
                  </a:lnTo>
                  <a:lnTo>
                    <a:pt x="58" y="87"/>
                  </a:lnTo>
                  <a:lnTo>
                    <a:pt x="58" y="111"/>
                  </a:lnTo>
                  <a:lnTo>
                    <a:pt x="58" y="113"/>
                  </a:lnTo>
                  <a:lnTo>
                    <a:pt x="59" y="113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59" y="118"/>
                  </a:lnTo>
                  <a:lnTo>
                    <a:pt x="59" y="102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56"/>
                  </a:lnTo>
                  <a:lnTo>
                    <a:pt x="59" y="49"/>
                  </a:lnTo>
                  <a:lnTo>
                    <a:pt x="59" y="40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60" y="73"/>
                  </a:lnTo>
                  <a:lnTo>
                    <a:pt x="60" y="191"/>
                  </a:lnTo>
                  <a:lnTo>
                    <a:pt x="60" y="219"/>
                  </a:lnTo>
                  <a:lnTo>
                    <a:pt x="60" y="193"/>
                  </a:lnTo>
                  <a:lnTo>
                    <a:pt x="60" y="140"/>
                  </a:lnTo>
                  <a:lnTo>
                    <a:pt x="60" y="109"/>
                  </a:lnTo>
                  <a:lnTo>
                    <a:pt x="60" y="84"/>
                  </a:lnTo>
                  <a:lnTo>
                    <a:pt x="61" y="22"/>
                  </a:lnTo>
                  <a:lnTo>
                    <a:pt x="61" y="39"/>
                  </a:lnTo>
                  <a:lnTo>
                    <a:pt x="61" y="10"/>
                  </a:lnTo>
                  <a:lnTo>
                    <a:pt x="61" y="39"/>
                  </a:lnTo>
                  <a:lnTo>
                    <a:pt x="61" y="109"/>
                  </a:lnTo>
                  <a:lnTo>
                    <a:pt x="61" y="135"/>
                  </a:lnTo>
                  <a:lnTo>
                    <a:pt x="61" y="149"/>
                  </a:lnTo>
                  <a:lnTo>
                    <a:pt x="61" y="146"/>
                  </a:lnTo>
                  <a:lnTo>
                    <a:pt x="61" y="154"/>
                  </a:lnTo>
                  <a:lnTo>
                    <a:pt x="61" y="137"/>
                  </a:lnTo>
                  <a:lnTo>
                    <a:pt x="61" y="164"/>
                  </a:lnTo>
                  <a:lnTo>
                    <a:pt x="61" y="137"/>
                  </a:lnTo>
                  <a:lnTo>
                    <a:pt x="61" y="72"/>
                  </a:lnTo>
                  <a:lnTo>
                    <a:pt x="61" y="52"/>
                  </a:lnTo>
                  <a:lnTo>
                    <a:pt x="62" y="47"/>
                  </a:lnTo>
                  <a:lnTo>
                    <a:pt x="62" y="51"/>
                  </a:lnTo>
                  <a:lnTo>
                    <a:pt x="62" y="70"/>
                  </a:lnTo>
                  <a:lnTo>
                    <a:pt x="62" y="85"/>
                  </a:lnTo>
                  <a:lnTo>
                    <a:pt x="62" y="148"/>
                  </a:lnTo>
                  <a:lnTo>
                    <a:pt x="62" y="155"/>
                  </a:lnTo>
                  <a:lnTo>
                    <a:pt x="62" y="140"/>
                  </a:lnTo>
                  <a:lnTo>
                    <a:pt x="62" y="110"/>
                  </a:lnTo>
                  <a:lnTo>
                    <a:pt x="62" y="90"/>
                  </a:lnTo>
                  <a:lnTo>
                    <a:pt x="63" y="80"/>
                  </a:lnTo>
                  <a:lnTo>
                    <a:pt x="63" y="88"/>
                  </a:lnTo>
                  <a:lnTo>
                    <a:pt x="63" y="112"/>
                  </a:lnTo>
                  <a:lnTo>
                    <a:pt x="63" y="129"/>
                  </a:lnTo>
                  <a:lnTo>
                    <a:pt x="63" y="151"/>
                  </a:lnTo>
                  <a:lnTo>
                    <a:pt x="63" y="149"/>
                  </a:lnTo>
                  <a:lnTo>
                    <a:pt x="63" y="154"/>
                  </a:lnTo>
                  <a:lnTo>
                    <a:pt x="63" y="149"/>
                  </a:lnTo>
                  <a:lnTo>
                    <a:pt x="63" y="133"/>
                  </a:lnTo>
                  <a:lnTo>
                    <a:pt x="63" y="107"/>
                  </a:lnTo>
                  <a:lnTo>
                    <a:pt x="63" y="112"/>
                  </a:lnTo>
                  <a:lnTo>
                    <a:pt x="64" y="95"/>
                  </a:lnTo>
                  <a:lnTo>
                    <a:pt x="64" y="102"/>
                  </a:lnTo>
                  <a:lnTo>
                    <a:pt x="64" y="103"/>
                  </a:lnTo>
                  <a:lnTo>
                    <a:pt x="64" y="101"/>
                  </a:lnTo>
                  <a:lnTo>
                    <a:pt x="64" y="105"/>
                  </a:lnTo>
                  <a:lnTo>
                    <a:pt x="64" y="101"/>
                  </a:lnTo>
                  <a:lnTo>
                    <a:pt x="64" y="88"/>
                  </a:lnTo>
                  <a:lnTo>
                    <a:pt x="64" y="84"/>
                  </a:lnTo>
                  <a:lnTo>
                    <a:pt x="64" y="87"/>
                  </a:lnTo>
                  <a:lnTo>
                    <a:pt x="64" y="68"/>
                  </a:lnTo>
                  <a:lnTo>
                    <a:pt x="64" y="46"/>
                  </a:lnTo>
                  <a:lnTo>
                    <a:pt x="64" y="28"/>
                  </a:lnTo>
                  <a:lnTo>
                    <a:pt x="65" y="18"/>
                  </a:lnTo>
                  <a:lnTo>
                    <a:pt x="65" y="28"/>
                  </a:lnTo>
                  <a:lnTo>
                    <a:pt x="65" y="59"/>
                  </a:lnTo>
                  <a:lnTo>
                    <a:pt x="65" y="175"/>
                  </a:lnTo>
                  <a:lnTo>
                    <a:pt x="65" y="205"/>
                  </a:lnTo>
                  <a:lnTo>
                    <a:pt x="65" y="175"/>
                  </a:lnTo>
                  <a:lnTo>
                    <a:pt x="65" y="148"/>
                  </a:lnTo>
                  <a:lnTo>
                    <a:pt x="65" y="126"/>
                  </a:lnTo>
                  <a:lnTo>
                    <a:pt x="65" y="99"/>
                  </a:lnTo>
                  <a:lnTo>
                    <a:pt x="66" y="35"/>
                  </a:lnTo>
                  <a:lnTo>
                    <a:pt x="66" y="13"/>
                  </a:lnTo>
                  <a:lnTo>
                    <a:pt x="66" y="25"/>
                  </a:lnTo>
                  <a:lnTo>
                    <a:pt x="66" y="78"/>
                  </a:lnTo>
                  <a:lnTo>
                    <a:pt x="66" y="106"/>
                  </a:lnTo>
                  <a:lnTo>
                    <a:pt x="66" y="131"/>
                  </a:lnTo>
                  <a:lnTo>
                    <a:pt x="66" y="163"/>
                  </a:lnTo>
                  <a:lnTo>
                    <a:pt x="66" y="179"/>
                  </a:lnTo>
                  <a:lnTo>
                    <a:pt x="66" y="172"/>
                  </a:lnTo>
                  <a:lnTo>
                    <a:pt x="66" y="117"/>
                  </a:lnTo>
                  <a:lnTo>
                    <a:pt x="67" y="88"/>
                  </a:lnTo>
                  <a:lnTo>
                    <a:pt x="67" y="63"/>
                  </a:lnTo>
                  <a:lnTo>
                    <a:pt x="67" y="54"/>
                  </a:lnTo>
                  <a:lnTo>
                    <a:pt x="67" y="48"/>
                  </a:lnTo>
                  <a:lnTo>
                    <a:pt x="67" y="53"/>
                  </a:lnTo>
                  <a:lnTo>
                    <a:pt x="67" y="98"/>
                  </a:lnTo>
                  <a:lnTo>
                    <a:pt x="67" y="132"/>
                  </a:lnTo>
                  <a:lnTo>
                    <a:pt x="67" y="143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7" y="135"/>
                  </a:lnTo>
                  <a:lnTo>
                    <a:pt x="68" y="136"/>
                  </a:lnTo>
                  <a:lnTo>
                    <a:pt x="68" y="132"/>
                  </a:lnTo>
                  <a:lnTo>
                    <a:pt x="68" y="119"/>
                  </a:lnTo>
                  <a:lnTo>
                    <a:pt x="68" y="136"/>
                  </a:lnTo>
                  <a:lnTo>
                    <a:pt x="68" y="11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8" y="115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26"/>
                  </a:lnTo>
                  <a:lnTo>
                    <a:pt x="68" y="134"/>
                  </a:lnTo>
                  <a:lnTo>
                    <a:pt x="69" y="125"/>
                  </a:lnTo>
                  <a:lnTo>
                    <a:pt x="69" y="116"/>
                  </a:lnTo>
                  <a:lnTo>
                    <a:pt x="69" y="101"/>
                  </a:lnTo>
                  <a:lnTo>
                    <a:pt x="69" y="90"/>
                  </a:lnTo>
                  <a:lnTo>
                    <a:pt x="69" y="71"/>
                  </a:lnTo>
                  <a:lnTo>
                    <a:pt x="69" y="68"/>
                  </a:lnTo>
                  <a:lnTo>
                    <a:pt x="69" y="69"/>
                  </a:lnTo>
                  <a:lnTo>
                    <a:pt x="69" y="59"/>
                  </a:lnTo>
                  <a:lnTo>
                    <a:pt x="69" y="53"/>
                  </a:lnTo>
                  <a:lnTo>
                    <a:pt x="70" y="43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53"/>
                  </a:lnTo>
                  <a:lnTo>
                    <a:pt x="70" y="97"/>
                  </a:lnTo>
                  <a:lnTo>
                    <a:pt x="70" y="155"/>
                  </a:lnTo>
                  <a:lnTo>
                    <a:pt x="70" y="141"/>
                  </a:lnTo>
                  <a:lnTo>
                    <a:pt x="70" y="139"/>
                  </a:lnTo>
                  <a:lnTo>
                    <a:pt x="70" y="142"/>
                  </a:lnTo>
                  <a:lnTo>
                    <a:pt x="70" y="139"/>
                  </a:lnTo>
                  <a:lnTo>
                    <a:pt x="70" y="128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71" y="67"/>
                  </a:lnTo>
                  <a:lnTo>
                    <a:pt x="71" y="74"/>
                  </a:lnTo>
                  <a:lnTo>
                    <a:pt x="71" y="85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1" y="105"/>
                  </a:lnTo>
                  <a:lnTo>
                    <a:pt x="71" y="127"/>
                  </a:lnTo>
                  <a:lnTo>
                    <a:pt x="71" y="111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01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8"/>
                  </a:lnTo>
                  <a:lnTo>
                    <a:pt x="72" y="97"/>
                  </a:lnTo>
                  <a:lnTo>
                    <a:pt x="72" y="99"/>
                  </a:lnTo>
                  <a:lnTo>
                    <a:pt x="73" y="103"/>
                  </a:lnTo>
                  <a:lnTo>
                    <a:pt x="73" y="113"/>
                  </a:lnTo>
                  <a:lnTo>
                    <a:pt x="73" y="115"/>
                  </a:lnTo>
                  <a:lnTo>
                    <a:pt x="73" y="114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7"/>
                  </a:lnTo>
                  <a:lnTo>
                    <a:pt x="73" y="106"/>
                  </a:lnTo>
                  <a:lnTo>
                    <a:pt x="73" y="105"/>
                  </a:lnTo>
                  <a:lnTo>
                    <a:pt x="73" y="106"/>
                  </a:lnTo>
                  <a:lnTo>
                    <a:pt x="73" y="112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0"/>
                  </a:lnTo>
                  <a:lnTo>
                    <a:pt x="74" y="109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6"/>
                  </a:lnTo>
                  <a:lnTo>
                    <a:pt x="74" y="93"/>
                  </a:lnTo>
                  <a:lnTo>
                    <a:pt x="75" y="90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8"/>
                  </a:lnTo>
                  <a:lnTo>
                    <a:pt x="76" y="88"/>
                  </a:lnTo>
                  <a:lnTo>
                    <a:pt x="76" y="91"/>
                  </a:lnTo>
                  <a:lnTo>
                    <a:pt x="76" y="98"/>
                  </a:lnTo>
                  <a:lnTo>
                    <a:pt x="76" y="101"/>
                  </a:lnTo>
                  <a:lnTo>
                    <a:pt x="76" y="103"/>
                  </a:lnTo>
                  <a:lnTo>
                    <a:pt x="76" y="106"/>
                  </a:lnTo>
                  <a:lnTo>
                    <a:pt x="76" y="111"/>
                  </a:lnTo>
                  <a:lnTo>
                    <a:pt x="76" y="113"/>
                  </a:lnTo>
                  <a:lnTo>
                    <a:pt x="76" y="115"/>
                  </a:lnTo>
                  <a:lnTo>
                    <a:pt x="76" y="117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7" y="114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77" y="106"/>
                  </a:lnTo>
                  <a:lnTo>
                    <a:pt x="77" y="102"/>
                  </a:lnTo>
                  <a:lnTo>
                    <a:pt x="77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5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19"/>
                  </a:lnTo>
                  <a:lnTo>
                    <a:pt x="79" y="117"/>
                  </a:lnTo>
                  <a:lnTo>
                    <a:pt x="79" y="113"/>
                  </a:lnTo>
                  <a:lnTo>
                    <a:pt x="79" y="110"/>
                  </a:lnTo>
                  <a:lnTo>
                    <a:pt x="80" y="105"/>
                  </a:lnTo>
                  <a:lnTo>
                    <a:pt x="80" y="102"/>
                  </a:lnTo>
                  <a:lnTo>
                    <a:pt x="80" y="97"/>
                  </a:lnTo>
                  <a:lnTo>
                    <a:pt x="80" y="94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81" y="85"/>
                  </a:lnTo>
                  <a:lnTo>
                    <a:pt x="81" y="84"/>
                  </a:lnTo>
                  <a:lnTo>
                    <a:pt x="81" y="87"/>
                  </a:lnTo>
                  <a:lnTo>
                    <a:pt x="81" y="92"/>
                  </a:lnTo>
                  <a:lnTo>
                    <a:pt x="81" y="96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1" y="110"/>
                  </a:lnTo>
                  <a:lnTo>
                    <a:pt x="81" y="116"/>
                  </a:lnTo>
                  <a:lnTo>
                    <a:pt x="82" y="118"/>
                  </a:lnTo>
                  <a:lnTo>
                    <a:pt x="82" y="119"/>
                  </a:lnTo>
                  <a:lnTo>
                    <a:pt x="82" y="120"/>
                  </a:lnTo>
                  <a:lnTo>
                    <a:pt x="82" y="121"/>
                  </a:lnTo>
                  <a:lnTo>
                    <a:pt x="82" y="119"/>
                  </a:lnTo>
                  <a:lnTo>
                    <a:pt x="82" y="117"/>
                  </a:lnTo>
                  <a:lnTo>
                    <a:pt x="82" y="115"/>
                  </a:lnTo>
                  <a:lnTo>
                    <a:pt x="82" y="111"/>
                  </a:lnTo>
                  <a:lnTo>
                    <a:pt x="82" y="107"/>
                  </a:lnTo>
                  <a:lnTo>
                    <a:pt x="83" y="104"/>
                  </a:lnTo>
                  <a:lnTo>
                    <a:pt x="83" y="103"/>
                  </a:lnTo>
                  <a:lnTo>
                    <a:pt x="83" y="102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83" y="96"/>
                  </a:lnTo>
                  <a:lnTo>
                    <a:pt x="83" y="95"/>
                  </a:lnTo>
                  <a:lnTo>
                    <a:pt x="83" y="96"/>
                  </a:lnTo>
                  <a:lnTo>
                    <a:pt x="83" y="97"/>
                  </a:lnTo>
                  <a:lnTo>
                    <a:pt x="84" y="99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4" y="114"/>
                  </a:lnTo>
                  <a:lnTo>
                    <a:pt x="84" y="117"/>
                  </a:lnTo>
                  <a:lnTo>
                    <a:pt x="84" y="120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07"/>
                  </a:lnTo>
                  <a:lnTo>
                    <a:pt x="85" y="105"/>
                  </a:lnTo>
                  <a:lnTo>
                    <a:pt x="85" y="102"/>
                  </a:lnTo>
                  <a:lnTo>
                    <a:pt x="85" y="96"/>
                  </a:lnTo>
                  <a:lnTo>
                    <a:pt x="85" y="92"/>
                  </a:lnTo>
                  <a:lnTo>
                    <a:pt x="85" y="88"/>
                  </a:lnTo>
                  <a:lnTo>
                    <a:pt x="85" y="84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6" y="82"/>
                  </a:lnTo>
                  <a:lnTo>
                    <a:pt x="86" y="89"/>
                  </a:lnTo>
                  <a:lnTo>
                    <a:pt x="86" y="95"/>
                  </a:lnTo>
                  <a:lnTo>
                    <a:pt x="86" y="100"/>
                  </a:lnTo>
                  <a:lnTo>
                    <a:pt x="86" y="103"/>
                  </a:lnTo>
                  <a:lnTo>
                    <a:pt x="87" y="108"/>
                  </a:lnTo>
                  <a:lnTo>
                    <a:pt x="87" y="110"/>
                  </a:lnTo>
                  <a:lnTo>
                    <a:pt x="87" y="112"/>
                  </a:lnTo>
                  <a:lnTo>
                    <a:pt x="87" y="115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lnTo>
                    <a:pt x="88" y="113"/>
                  </a:lnTo>
                  <a:lnTo>
                    <a:pt x="88" y="109"/>
                  </a:lnTo>
                  <a:lnTo>
                    <a:pt x="88" y="105"/>
                  </a:lnTo>
                  <a:lnTo>
                    <a:pt x="88" y="102"/>
                  </a:lnTo>
                  <a:lnTo>
                    <a:pt x="88" y="99"/>
                  </a:lnTo>
                  <a:lnTo>
                    <a:pt x="88" y="97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14"/>
                  </a:lnTo>
                  <a:lnTo>
                    <a:pt x="89" y="115"/>
                  </a:lnTo>
                  <a:lnTo>
                    <a:pt x="89" y="116"/>
                  </a:lnTo>
                  <a:lnTo>
                    <a:pt x="90" y="116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8"/>
                  </a:lnTo>
                  <a:lnTo>
                    <a:pt x="90" y="104"/>
                  </a:lnTo>
                  <a:lnTo>
                    <a:pt x="90" y="101"/>
                  </a:lnTo>
                  <a:lnTo>
                    <a:pt x="90" y="98"/>
                  </a:lnTo>
                  <a:lnTo>
                    <a:pt x="91" y="95"/>
                  </a:lnTo>
                  <a:lnTo>
                    <a:pt x="91" y="91"/>
                  </a:lnTo>
                  <a:lnTo>
                    <a:pt x="91" y="88"/>
                  </a:lnTo>
                  <a:lnTo>
                    <a:pt x="91" y="85"/>
                  </a:lnTo>
                  <a:lnTo>
                    <a:pt x="91" y="83"/>
                  </a:lnTo>
                  <a:lnTo>
                    <a:pt x="91" y="84"/>
                  </a:lnTo>
                  <a:lnTo>
                    <a:pt x="91" y="85"/>
                  </a:lnTo>
                  <a:lnTo>
                    <a:pt x="91" y="89"/>
                  </a:lnTo>
                  <a:lnTo>
                    <a:pt x="91" y="95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92" y="110"/>
                  </a:lnTo>
                  <a:lnTo>
                    <a:pt x="9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69" name="Freeform 14"/>
            <p:cNvSpPr>
              <a:spLocks/>
            </p:cNvSpPr>
            <p:nvPr/>
          </p:nvSpPr>
          <p:spPr bwMode="auto">
            <a:xfrm>
              <a:off x="743" y="1604"/>
              <a:ext cx="307" cy="152"/>
            </a:xfrm>
            <a:custGeom>
              <a:avLst/>
              <a:gdLst>
                <a:gd name="T0" fmla="*/ 2147483647 w 91"/>
                <a:gd name="T1" fmla="*/ 17882 h 129"/>
                <a:gd name="T2" fmla="*/ 2147483647 w 91"/>
                <a:gd name="T3" fmla="*/ 20697 h 129"/>
                <a:gd name="T4" fmla="*/ 2147483647 w 91"/>
                <a:gd name="T5" fmla="*/ 16137 h 129"/>
                <a:gd name="T6" fmla="*/ 2147483647 w 91"/>
                <a:gd name="T7" fmla="*/ 18252 h 129"/>
                <a:gd name="T8" fmla="*/ 2147483647 w 91"/>
                <a:gd name="T9" fmla="*/ 21070 h 129"/>
                <a:gd name="T10" fmla="*/ 2147483647 w 91"/>
                <a:gd name="T11" fmla="*/ 14632 h 129"/>
                <a:gd name="T12" fmla="*/ 2147483647 w 91"/>
                <a:gd name="T13" fmla="*/ 20315 h 129"/>
                <a:gd name="T14" fmla="*/ 2147483647 w 91"/>
                <a:gd name="T15" fmla="*/ 21626 h 129"/>
                <a:gd name="T16" fmla="*/ 2147483647 w 91"/>
                <a:gd name="T17" fmla="*/ 15176 h 129"/>
                <a:gd name="T18" fmla="*/ 2147483647 w 91"/>
                <a:gd name="T19" fmla="*/ 19885 h 129"/>
                <a:gd name="T20" fmla="*/ 2147483647 w 91"/>
                <a:gd name="T21" fmla="*/ 20697 h 129"/>
                <a:gd name="T22" fmla="*/ 2147483647 w 91"/>
                <a:gd name="T23" fmla="*/ 14322 h 129"/>
                <a:gd name="T24" fmla="*/ 2147483647 w 91"/>
                <a:gd name="T25" fmla="*/ 22333 h 129"/>
                <a:gd name="T26" fmla="*/ 2147483647 w 91"/>
                <a:gd name="T27" fmla="*/ 22052 h 129"/>
                <a:gd name="T28" fmla="*/ 2147483647 w 91"/>
                <a:gd name="T29" fmla="*/ 13652 h 129"/>
                <a:gd name="T30" fmla="*/ 2147483647 w 91"/>
                <a:gd name="T31" fmla="*/ 26725 h 129"/>
                <a:gd name="T32" fmla="*/ 2147483647 w 91"/>
                <a:gd name="T33" fmla="*/ 19537 h 129"/>
                <a:gd name="T34" fmla="*/ 2147483647 w 91"/>
                <a:gd name="T35" fmla="*/ 22404 h 129"/>
                <a:gd name="T36" fmla="*/ 2147483647 w 91"/>
                <a:gd name="T37" fmla="*/ 3342 h 129"/>
                <a:gd name="T38" fmla="*/ 2147483647 w 91"/>
                <a:gd name="T39" fmla="*/ 30744 h 129"/>
                <a:gd name="T40" fmla="*/ 2147483647 w 91"/>
                <a:gd name="T41" fmla="*/ 27124 h 129"/>
                <a:gd name="T42" fmla="*/ 2147483647 w 91"/>
                <a:gd name="T43" fmla="*/ 24827 h 129"/>
                <a:gd name="T44" fmla="*/ 2147483647 w 91"/>
                <a:gd name="T45" fmla="*/ 5117 h 129"/>
                <a:gd name="T46" fmla="*/ 2147483647 w 91"/>
                <a:gd name="T47" fmla="*/ 31960 h 129"/>
                <a:gd name="T48" fmla="*/ 2147483647 w 91"/>
                <a:gd name="T49" fmla="*/ 17826 h 129"/>
                <a:gd name="T50" fmla="*/ 2147483647 w 91"/>
                <a:gd name="T51" fmla="*/ 26399 h 129"/>
                <a:gd name="T52" fmla="*/ 2147483647 w 91"/>
                <a:gd name="T53" fmla="*/ 9864 h 129"/>
                <a:gd name="T54" fmla="*/ 2147483647 w 91"/>
                <a:gd name="T55" fmla="*/ 30617 h 129"/>
                <a:gd name="T56" fmla="*/ 2147483647 w 91"/>
                <a:gd name="T57" fmla="*/ 19249 h 129"/>
                <a:gd name="T58" fmla="*/ 2147483647 w 91"/>
                <a:gd name="T59" fmla="*/ 25984 h 129"/>
                <a:gd name="T60" fmla="*/ 2147483647 w 91"/>
                <a:gd name="T61" fmla="*/ 4542 h 129"/>
                <a:gd name="T62" fmla="*/ 2147483647 w 91"/>
                <a:gd name="T63" fmla="*/ 23937 h 129"/>
                <a:gd name="T64" fmla="*/ 2147483647 w 91"/>
                <a:gd name="T65" fmla="*/ 26725 h 129"/>
                <a:gd name="T66" fmla="*/ 2147483647 w 91"/>
                <a:gd name="T67" fmla="*/ 23937 h 129"/>
                <a:gd name="T68" fmla="*/ 2147483647 w 91"/>
                <a:gd name="T69" fmla="*/ 3128 h 129"/>
                <a:gd name="T70" fmla="*/ 2147483647 w 91"/>
                <a:gd name="T71" fmla="*/ 33234 h 129"/>
                <a:gd name="T72" fmla="*/ 2147483647 w 91"/>
                <a:gd name="T73" fmla="*/ 23615 h 129"/>
                <a:gd name="T74" fmla="*/ 2147483647 w 91"/>
                <a:gd name="T75" fmla="*/ 23937 h 129"/>
                <a:gd name="T76" fmla="*/ 2147483647 w 91"/>
                <a:gd name="T77" fmla="*/ 3938 h 129"/>
                <a:gd name="T78" fmla="*/ 2147483647 w 91"/>
                <a:gd name="T79" fmla="*/ 32786 h 129"/>
                <a:gd name="T80" fmla="*/ 2147483647 w 91"/>
                <a:gd name="T81" fmla="*/ 14632 h 129"/>
                <a:gd name="T82" fmla="*/ 2147483647 w 91"/>
                <a:gd name="T83" fmla="*/ 23937 h 129"/>
                <a:gd name="T84" fmla="*/ 2147483647 w 91"/>
                <a:gd name="T85" fmla="*/ 7104 h 129"/>
                <a:gd name="T86" fmla="*/ 2147483647 w 91"/>
                <a:gd name="T87" fmla="*/ 24827 h 129"/>
                <a:gd name="T88" fmla="*/ 2147483647 w 91"/>
                <a:gd name="T89" fmla="*/ 23430 h 129"/>
                <a:gd name="T90" fmla="*/ 2147483647 w 91"/>
                <a:gd name="T91" fmla="*/ 25984 h 129"/>
                <a:gd name="T92" fmla="*/ 2147483647 w 91"/>
                <a:gd name="T93" fmla="*/ 4640 h 129"/>
                <a:gd name="T94" fmla="*/ 2147483647 w 91"/>
                <a:gd name="T95" fmla="*/ 27923 h 129"/>
                <a:gd name="T96" fmla="*/ 2147483647 w 91"/>
                <a:gd name="T97" fmla="*/ 17826 h 129"/>
                <a:gd name="T98" fmla="*/ 2147483647 w 91"/>
                <a:gd name="T99" fmla="*/ 27825 h 129"/>
                <a:gd name="T100" fmla="*/ 2147483647 w 91"/>
                <a:gd name="T101" fmla="*/ 6306 h 129"/>
                <a:gd name="T102" fmla="*/ 2147483647 w 91"/>
                <a:gd name="T103" fmla="*/ 24387 h 129"/>
                <a:gd name="T104" fmla="*/ 2147483647 w 91"/>
                <a:gd name="T105" fmla="*/ 17882 h 129"/>
                <a:gd name="T106" fmla="*/ 2147483647 w 91"/>
                <a:gd name="T107" fmla="*/ 24749 h 129"/>
                <a:gd name="T108" fmla="*/ 2147483647 w 91"/>
                <a:gd name="T109" fmla="*/ 8944 h 129"/>
                <a:gd name="T110" fmla="*/ 2147483647 w 91"/>
                <a:gd name="T111" fmla="*/ 17882 h 129"/>
                <a:gd name="T112" fmla="*/ 2147483647 w 91"/>
                <a:gd name="T113" fmla="*/ 23615 h 129"/>
                <a:gd name="T114" fmla="*/ 2147483647 w 91"/>
                <a:gd name="T115" fmla="*/ 10316 h 129"/>
                <a:gd name="T116" fmla="*/ 2147483647 w 91"/>
                <a:gd name="T117" fmla="*/ 23615 h 129"/>
                <a:gd name="T118" fmla="*/ 2147483647 w 91"/>
                <a:gd name="T119" fmla="*/ 19885 h 129"/>
                <a:gd name="T120" fmla="*/ 2147483647 w 91"/>
                <a:gd name="T121" fmla="*/ 13652 h 129"/>
                <a:gd name="T122" fmla="*/ 2147483647 w 91"/>
                <a:gd name="T123" fmla="*/ 26725 h 129"/>
                <a:gd name="T124" fmla="*/ 2147483647 w 91"/>
                <a:gd name="T125" fmla="*/ 14632 h 1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1"/>
                <a:gd name="T190" fmla="*/ 0 h 129"/>
                <a:gd name="T191" fmla="*/ 91 w 91"/>
                <a:gd name="T192" fmla="*/ 129 h 1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1" h="129">
                  <a:moveTo>
                    <a:pt x="0" y="79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2"/>
                  </a:lnTo>
                  <a:lnTo>
                    <a:pt x="1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3" y="82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5"/>
                  </a:lnTo>
                  <a:lnTo>
                    <a:pt x="5" y="68"/>
                  </a:lnTo>
                  <a:lnTo>
                    <a:pt x="5" y="72"/>
                  </a:lnTo>
                  <a:lnTo>
                    <a:pt x="5" y="75"/>
                  </a:lnTo>
                  <a:lnTo>
                    <a:pt x="5" y="77"/>
                  </a:lnTo>
                  <a:lnTo>
                    <a:pt x="6" y="81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6" y="79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72"/>
                  </a:lnTo>
                  <a:lnTo>
                    <a:pt x="8" y="74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9" y="66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52"/>
                  </a:lnTo>
                  <a:lnTo>
                    <a:pt x="10" y="53"/>
                  </a:lnTo>
                  <a:lnTo>
                    <a:pt x="10" y="55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0" y="69"/>
                  </a:lnTo>
                  <a:lnTo>
                    <a:pt x="11" y="73"/>
                  </a:lnTo>
                  <a:lnTo>
                    <a:pt x="11" y="76"/>
                  </a:lnTo>
                  <a:lnTo>
                    <a:pt x="11" y="79"/>
                  </a:lnTo>
                  <a:lnTo>
                    <a:pt x="11" y="80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3" y="68"/>
                  </a:lnTo>
                  <a:lnTo>
                    <a:pt x="13" y="71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6"/>
                  </a:lnTo>
                  <a:lnTo>
                    <a:pt x="13" y="77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4" y="81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8"/>
                  </a:lnTo>
                  <a:lnTo>
                    <a:pt x="14" y="74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4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6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7" y="75"/>
                  </a:lnTo>
                  <a:lnTo>
                    <a:pt x="17" y="74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1"/>
                  </a:lnTo>
                  <a:lnTo>
                    <a:pt x="18" y="70"/>
                  </a:lnTo>
                  <a:lnTo>
                    <a:pt x="18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20" y="77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1" y="54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21" y="58"/>
                  </a:lnTo>
                  <a:lnTo>
                    <a:pt x="22" y="65"/>
                  </a:lnTo>
                  <a:lnTo>
                    <a:pt x="22" y="69"/>
                  </a:lnTo>
                  <a:lnTo>
                    <a:pt x="22" y="73"/>
                  </a:lnTo>
                  <a:lnTo>
                    <a:pt x="22" y="77"/>
                  </a:lnTo>
                  <a:lnTo>
                    <a:pt x="22" y="80"/>
                  </a:lnTo>
                  <a:lnTo>
                    <a:pt x="22" y="79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3" y="79"/>
                  </a:lnTo>
                  <a:lnTo>
                    <a:pt x="23" y="77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4" y="83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4" y="93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5" y="91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4"/>
                  </a:lnTo>
                  <a:lnTo>
                    <a:pt x="25" y="80"/>
                  </a:lnTo>
                  <a:lnTo>
                    <a:pt x="25" y="72"/>
                  </a:lnTo>
                  <a:lnTo>
                    <a:pt x="25" y="68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6" y="51"/>
                  </a:lnTo>
                  <a:lnTo>
                    <a:pt x="26" y="45"/>
                  </a:lnTo>
                  <a:lnTo>
                    <a:pt x="26" y="35"/>
                  </a:lnTo>
                  <a:lnTo>
                    <a:pt x="26" y="29"/>
                  </a:lnTo>
                  <a:lnTo>
                    <a:pt x="26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28"/>
                  </a:lnTo>
                  <a:lnTo>
                    <a:pt x="27" y="55"/>
                  </a:lnTo>
                  <a:lnTo>
                    <a:pt x="27" y="71"/>
                  </a:lnTo>
                  <a:lnTo>
                    <a:pt x="27" y="60"/>
                  </a:lnTo>
                  <a:lnTo>
                    <a:pt x="27" y="90"/>
                  </a:lnTo>
                  <a:lnTo>
                    <a:pt x="27" y="110"/>
                  </a:lnTo>
                  <a:lnTo>
                    <a:pt x="27" y="103"/>
                  </a:lnTo>
                  <a:lnTo>
                    <a:pt x="27" y="112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80"/>
                  </a:lnTo>
                  <a:lnTo>
                    <a:pt x="28" y="67"/>
                  </a:lnTo>
                  <a:lnTo>
                    <a:pt x="28" y="60"/>
                  </a:lnTo>
                  <a:lnTo>
                    <a:pt x="28" y="38"/>
                  </a:lnTo>
                  <a:lnTo>
                    <a:pt x="28" y="47"/>
                  </a:lnTo>
                  <a:lnTo>
                    <a:pt x="28" y="37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5"/>
                  </a:lnTo>
                  <a:lnTo>
                    <a:pt x="28" y="48"/>
                  </a:lnTo>
                  <a:lnTo>
                    <a:pt x="28" y="61"/>
                  </a:lnTo>
                  <a:lnTo>
                    <a:pt x="28" y="75"/>
                  </a:lnTo>
                  <a:lnTo>
                    <a:pt x="28" y="74"/>
                  </a:lnTo>
                  <a:lnTo>
                    <a:pt x="28" y="79"/>
                  </a:lnTo>
                  <a:lnTo>
                    <a:pt x="29" y="74"/>
                  </a:lnTo>
                  <a:lnTo>
                    <a:pt x="29" y="88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86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92"/>
                  </a:lnTo>
                  <a:lnTo>
                    <a:pt x="29" y="96"/>
                  </a:lnTo>
                  <a:lnTo>
                    <a:pt x="29" y="93"/>
                  </a:lnTo>
                  <a:lnTo>
                    <a:pt x="29" y="97"/>
                  </a:lnTo>
                  <a:lnTo>
                    <a:pt x="29" y="93"/>
                  </a:lnTo>
                  <a:lnTo>
                    <a:pt x="29" y="84"/>
                  </a:lnTo>
                  <a:lnTo>
                    <a:pt x="30" y="78"/>
                  </a:lnTo>
                  <a:lnTo>
                    <a:pt x="30" y="88"/>
                  </a:lnTo>
                  <a:lnTo>
                    <a:pt x="30" y="77"/>
                  </a:lnTo>
                  <a:lnTo>
                    <a:pt x="30" y="85"/>
                  </a:lnTo>
                  <a:lnTo>
                    <a:pt x="30" y="78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30" y="69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31" y="46"/>
                  </a:lnTo>
                  <a:lnTo>
                    <a:pt x="31" y="32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1" y="19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40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50"/>
                  </a:lnTo>
                  <a:lnTo>
                    <a:pt x="32" y="77"/>
                  </a:lnTo>
                  <a:lnTo>
                    <a:pt x="32" y="121"/>
                  </a:lnTo>
                  <a:lnTo>
                    <a:pt x="32" y="113"/>
                  </a:lnTo>
                  <a:lnTo>
                    <a:pt x="32" y="127"/>
                  </a:lnTo>
                  <a:lnTo>
                    <a:pt x="32" y="122"/>
                  </a:lnTo>
                  <a:lnTo>
                    <a:pt x="32" y="113"/>
                  </a:lnTo>
                  <a:lnTo>
                    <a:pt x="32" y="111"/>
                  </a:lnTo>
                  <a:lnTo>
                    <a:pt x="32" y="122"/>
                  </a:lnTo>
                  <a:lnTo>
                    <a:pt x="32" y="116"/>
                  </a:lnTo>
                  <a:lnTo>
                    <a:pt x="32" y="91"/>
                  </a:lnTo>
                  <a:lnTo>
                    <a:pt x="33" y="68"/>
                  </a:lnTo>
                  <a:lnTo>
                    <a:pt x="33" y="69"/>
                  </a:lnTo>
                  <a:lnTo>
                    <a:pt x="33" y="6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37"/>
                  </a:lnTo>
                  <a:lnTo>
                    <a:pt x="33" y="30"/>
                  </a:lnTo>
                  <a:lnTo>
                    <a:pt x="33" y="37"/>
                  </a:lnTo>
                  <a:lnTo>
                    <a:pt x="33" y="55"/>
                  </a:lnTo>
                  <a:lnTo>
                    <a:pt x="33" y="74"/>
                  </a:lnTo>
                  <a:lnTo>
                    <a:pt x="34" y="77"/>
                  </a:lnTo>
                  <a:lnTo>
                    <a:pt x="34" y="103"/>
                  </a:lnTo>
                  <a:lnTo>
                    <a:pt x="34" y="96"/>
                  </a:lnTo>
                  <a:lnTo>
                    <a:pt x="34" y="101"/>
                  </a:lnTo>
                  <a:lnTo>
                    <a:pt x="34" y="93"/>
                  </a:lnTo>
                  <a:lnTo>
                    <a:pt x="34" y="105"/>
                  </a:lnTo>
                  <a:lnTo>
                    <a:pt x="34" y="83"/>
                  </a:lnTo>
                  <a:lnTo>
                    <a:pt x="34" y="99"/>
                  </a:lnTo>
                  <a:lnTo>
                    <a:pt x="34" y="82"/>
                  </a:lnTo>
                  <a:lnTo>
                    <a:pt x="35" y="95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95"/>
                  </a:lnTo>
                  <a:lnTo>
                    <a:pt x="35" y="86"/>
                  </a:lnTo>
                  <a:lnTo>
                    <a:pt x="35" y="99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102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5"/>
                  </a:lnTo>
                  <a:lnTo>
                    <a:pt x="35" y="65"/>
                  </a:lnTo>
                  <a:lnTo>
                    <a:pt x="35" y="87"/>
                  </a:lnTo>
                  <a:lnTo>
                    <a:pt x="36" y="66"/>
                  </a:lnTo>
                  <a:lnTo>
                    <a:pt x="36" y="62"/>
                  </a:lnTo>
                  <a:lnTo>
                    <a:pt x="36" y="50"/>
                  </a:lnTo>
                  <a:lnTo>
                    <a:pt x="36" y="45"/>
                  </a:lnTo>
                  <a:lnTo>
                    <a:pt x="36" y="35"/>
                  </a:lnTo>
                  <a:lnTo>
                    <a:pt x="36" y="32"/>
                  </a:lnTo>
                  <a:lnTo>
                    <a:pt x="36" y="15"/>
                  </a:lnTo>
                  <a:lnTo>
                    <a:pt x="36" y="23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7" y="17"/>
                  </a:lnTo>
                  <a:lnTo>
                    <a:pt x="37" y="9"/>
                  </a:lnTo>
                  <a:lnTo>
                    <a:pt x="37" y="59"/>
                  </a:lnTo>
                  <a:lnTo>
                    <a:pt x="37" y="84"/>
                  </a:lnTo>
                  <a:lnTo>
                    <a:pt x="37" y="57"/>
                  </a:lnTo>
                  <a:lnTo>
                    <a:pt x="37" y="100"/>
                  </a:lnTo>
                  <a:lnTo>
                    <a:pt x="37" y="125"/>
                  </a:lnTo>
                  <a:lnTo>
                    <a:pt x="37" y="120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1"/>
                  </a:lnTo>
                  <a:lnTo>
                    <a:pt x="37" y="116"/>
                  </a:lnTo>
                  <a:lnTo>
                    <a:pt x="38" y="85"/>
                  </a:lnTo>
                  <a:lnTo>
                    <a:pt x="38" y="122"/>
                  </a:lnTo>
                  <a:lnTo>
                    <a:pt x="38" y="85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8" y="64"/>
                  </a:lnTo>
                  <a:lnTo>
                    <a:pt x="38" y="42"/>
                  </a:lnTo>
                  <a:lnTo>
                    <a:pt x="38" y="4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8" y="48"/>
                  </a:lnTo>
                  <a:lnTo>
                    <a:pt x="38" y="41"/>
                  </a:lnTo>
                  <a:lnTo>
                    <a:pt x="38" y="67"/>
                  </a:lnTo>
                  <a:lnTo>
                    <a:pt x="39" y="73"/>
                  </a:lnTo>
                  <a:lnTo>
                    <a:pt x="39" y="71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3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39" y="105"/>
                  </a:lnTo>
                  <a:lnTo>
                    <a:pt x="39" y="100"/>
                  </a:lnTo>
                  <a:lnTo>
                    <a:pt x="39" y="95"/>
                  </a:lnTo>
                  <a:lnTo>
                    <a:pt x="40" y="100"/>
                  </a:lnTo>
                  <a:lnTo>
                    <a:pt x="40" y="99"/>
                  </a:lnTo>
                  <a:lnTo>
                    <a:pt x="40" y="93"/>
                  </a:lnTo>
                  <a:lnTo>
                    <a:pt x="40" y="100"/>
                  </a:lnTo>
                  <a:lnTo>
                    <a:pt x="40" y="95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8"/>
                  </a:lnTo>
                  <a:lnTo>
                    <a:pt x="40" y="90"/>
                  </a:lnTo>
                  <a:lnTo>
                    <a:pt x="40" y="84"/>
                  </a:lnTo>
                  <a:lnTo>
                    <a:pt x="41" y="71"/>
                  </a:lnTo>
                  <a:lnTo>
                    <a:pt x="41" y="60"/>
                  </a:lnTo>
                  <a:lnTo>
                    <a:pt x="41" y="53"/>
                  </a:lnTo>
                  <a:lnTo>
                    <a:pt x="41" y="44"/>
                  </a:lnTo>
                  <a:lnTo>
                    <a:pt x="41" y="37"/>
                  </a:lnTo>
                  <a:lnTo>
                    <a:pt x="41" y="28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18"/>
                  </a:lnTo>
                  <a:lnTo>
                    <a:pt x="42" y="8"/>
                  </a:lnTo>
                  <a:lnTo>
                    <a:pt x="42" y="15"/>
                  </a:lnTo>
                  <a:lnTo>
                    <a:pt x="42" y="13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61"/>
                  </a:lnTo>
                  <a:lnTo>
                    <a:pt x="42" y="52"/>
                  </a:lnTo>
                  <a:lnTo>
                    <a:pt x="42" y="80"/>
                  </a:lnTo>
                  <a:lnTo>
                    <a:pt x="42" y="52"/>
                  </a:lnTo>
                  <a:lnTo>
                    <a:pt x="42" y="110"/>
                  </a:lnTo>
                  <a:lnTo>
                    <a:pt x="42" y="115"/>
                  </a:lnTo>
                  <a:lnTo>
                    <a:pt x="42" y="123"/>
                  </a:lnTo>
                  <a:lnTo>
                    <a:pt x="42" y="113"/>
                  </a:lnTo>
                  <a:lnTo>
                    <a:pt x="43" y="125"/>
                  </a:lnTo>
                  <a:lnTo>
                    <a:pt x="43" y="80"/>
                  </a:lnTo>
                  <a:lnTo>
                    <a:pt x="43" y="90"/>
                  </a:lnTo>
                  <a:lnTo>
                    <a:pt x="43" y="88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39"/>
                  </a:lnTo>
                  <a:lnTo>
                    <a:pt x="43" y="45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4" y="43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73"/>
                  </a:lnTo>
                  <a:lnTo>
                    <a:pt x="44" y="87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94"/>
                  </a:lnTo>
                  <a:lnTo>
                    <a:pt x="44" y="101"/>
                  </a:lnTo>
                  <a:lnTo>
                    <a:pt x="44" y="92"/>
                  </a:lnTo>
                  <a:lnTo>
                    <a:pt x="44" y="99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5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93"/>
                  </a:lnTo>
                  <a:lnTo>
                    <a:pt x="45" y="98"/>
                  </a:lnTo>
                  <a:lnTo>
                    <a:pt x="45" y="93"/>
                  </a:lnTo>
                  <a:lnTo>
                    <a:pt x="45" y="85"/>
                  </a:lnTo>
                  <a:lnTo>
                    <a:pt x="46" y="79"/>
                  </a:lnTo>
                  <a:lnTo>
                    <a:pt x="46" y="72"/>
                  </a:lnTo>
                  <a:lnTo>
                    <a:pt x="46" y="5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35"/>
                  </a:lnTo>
                  <a:lnTo>
                    <a:pt x="46" y="31"/>
                  </a:lnTo>
                  <a:lnTo>
                    <a:pt x="46" y="32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7" y="11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2"/>
                  </a:lnTo>
                  <a:lnTo>
                    <a:pt x="47" y="49"/>
                  </a:lnTo>
                  <a:lnTo>
                    <a:pt x="47" y="4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89"/>
                  </a:lnTo>
                  <a:lnTo>
                    <a:pt x="47" y="112"/>
                  </a:lnTo>
                  <a:lnTo>
                    <a:pt x="47" y="121"/>
                  </a:lnTo>
                  <a:lnTo>
                    <a:pt x="48" y="119"/>
                  </a:lnTo>
                  <a:lnTo>
                    <a:pt x="48" y="123"/>
                  </a:lnTo>
                  <a:lnTo>
                    <a:pt x="48" y="119"/>
                  </a:lnTo>
                  <a:lnTo>
                    <a:pt x="48" y="129"/>
                  </a:lnTo>
                  <a:lnTo>
                    <a:pt x="48" y="91"/>
                  </a:lnTo>
                  <a:lnTo>
                    <a:pt x="48" y="99"/>
                  </a:lnTo>
                  <a:lnTo>
                    <a:pt x="48" y="96"/>
                  </a:lnTo>
                  <a:lnTo>
                    <a:pt x="48" y="66"/>
                  </a:lnTo>
                  <a:lnTo>
                    <a:pt x="48" y="56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33"/>
                  </a:lnTo>
                  <a:lnTo>
                    <a:pt x="48" y="46"/>
                  </a:lnTo>
                  <a:lnTo>
                    <a:pt x="49" y="55"/>
                  </a:lnTo>
                  <a:lnTo>
                    <a:pt x="49" y="62"/>
                  </a:lnTo>
                  <a:lnTo>
                    <a:pt x="49" y="82"/>
                  </a:lnTo>
                  <a:lnTo>
                    <a:pt x="49" y="88"/>
                  </a:lnTo>
                  <a:lnTo>
                    <a:pt x="49" y="94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9" y="92"/>
                  </a:lnTo>
                  <a:lnTo>
                    <a:pt x="49" y="98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106"/>
                  </a:lnTo>
                  <a:lnTo>
                    <a:pt x="50" y="92"/>
                  </a:lnTo>
                  <a:lnTo>
                    <a:pt x="50" y="85"/>
                  </a:lnTo>
                  <a:lnTo>
                    <a:pt x="50" y="92"/>
                  </a:lnTo>
                  <a:lnTo>
                    <a:pt x="50" y="97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104"/>
                  </a:lnTo>
                  <a:lnTo>
                    <a:pt x="50" y="91"/>
                  </a:lnTo>
                  <a:lnTo>
                    <a:pt x="50" y="101"/>
                  </a:lnTo>
                  <a:lnTo>
                    <a:pt x="50" y="93"/>
                  </a:lnTo>
                  <a:lnTo>
                    <a:pt x="51" y="92"/>
                  </a:lnTo>
                  <a:lnTo>
                    <a:pt x="51" y="101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1" y="62"/>
                  </a:lnTo>
                  <a:lnTo>
                    <a:pt x="51" y="55"/>
                  </a:lnTo>
                  <a:lnTo>
                    <a:pt x="51" y="57"/>
                  </a:lnTo>
                  <a:lnTo>
                    <a:pt x="51" y="47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2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2" y="3"/>
                  </a:lnTo>
                  <a:lnTo>
                    <a:pt x="52" y="12"/>
                  </a:lnTo>
                  <a:lnTo>
                    <a:pt x="52" y="68"/>
                  </a:lnTo>
                  <a:lnTo>
                    <a:pt x="52" y="41"/>
                  </a:lnTo>
                  <a:lnTo>
                    <a:pt x="52" y="100"/>
                  </a:lnTo>
                  <a:lnTo>
                    <a:pt x="52" y="109"/>
                  </a:lnTo>
                  <a:lnTo>
                    <a:pt x="53" y="106"/>
                  </a:lnTo>
                  <a:lnTo>
                    <a:pt x="53" y="116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13"/>
                  </a:lnTo>
                  <a:lnTo>
                    <a:pt x="53" y="126"/>
                  </a:lnTo>
                  <a:lnTo>
                    <a:pt x="53" y="113"/>
                  </a:lnTo>
                  <a:lnTo>
                    <a:pt x="53" y="92"/>
                  </a:lnTo>
                  <a:lnTo>
                    <a:pt x="53" y="100"/>
                  </a:lnTo>
                  <a:lnTo>
                    <a:pt x="53" y="82"/>
                  </a:lnTo>
                  <a:lnTo>
                    <a:pt x="53" y="58"/>
                  </a:lnTo>
                  <a:lnTo>
                    <a:pt x="53" y="50"/>
                  </a:lnTo>
                  <a:lnTo>
                    <a:pt x="53" y="45"/>
                  </a:lnTo>
                  <a:lnTo>
                    <a:pt x="54" y="3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71"/>
                  </a:lnTo>
                  <a:lnTo>
                    <a:pt x="54" y="80"/>
                  </a:lnTo>
                  <a:lnTo>
                    <a:pt x="54" y="83"/>
                  </a:lnTo>
                  <a:lnTo>
                    <a:pt x="54" y="92"/>
                  </a:lnTo>
                  <a:lnTo>
                    <a:pt x="54" y="89"/>
                  </a:lnTo>
                  <a:lnTo>
                    <a:pt x="54" y="97"/>
                  </a:lnTo>
                  <a:lnTo>
                    <a:pt x="54" y="89"/>
                  </a:lnTo>
                  <a:lnTo>
                    <a:pt x="54" y="86"/>
                  </a:lnTo>
                  <a:lnTo>
                    <a:pt x="55" y="85"/>
                  </a:lnTo>
                  <a:lnTo>
                    <a:pt x="55" y="98"/>
                  </a:lnTo>
                  <a:lnTo>
                    <a:pt x="55" y="95"/>
                  </a:lnTo>
                  <a:lnTo>
                    <a:pt x="55" y="86"/>
                  </a:lnTo>
                  <a:lnTo>
                    <a:pt x="55" y="94"/>
                  </a:lnTo>
                  <a:lnTo>
                    <a:pt x="55" y="87"/>
                  </a:lnTo>
                  <a:lnTo>
                    <a:pt x="55" y="94"/>
                  </a:lnTo>
                  <a:lnTo>
                    <a:pt x="55" y="96"/>
                  </a:lnTo>
                  <a:lnTo>
                    <a:pt x="55" y="94"/>
                  </a:lnTo>
                  <a:lnTo>
                    <a:pt x="55" y="90"/>
                  </a:lnTo>
                  <a:lnTo>
                    <a:pt x="55" y="95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5" y="91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95"/>
                  </a:lnTo>
                  <a:lnTo>
                    <a:pt x="56" y="84"/>
                  </a:lnTo>
                  <a:lnTo>
                    <a:pt x="56" y="78"/>
                  </a:lnTo>
                  <a:lnTo>
                    <a:pt x="56" y="69"/>
                  </a:lnTo>
                  <a:lnTo>
                    <a:pt x="56" y="55"/>
                  </a:lnTo>
                  <a:lnTo>
                    <a:pt x="56" y="49"/>
                  </a:lnTo>
                  <a:lnTo>
                    <a:pt x="56" y="36"/>
                  </a:lnTo>
                  <a:lnTo>
                    <a:pt x="56" y="32"/>
                  </a:lnTo>
                  <a:lnTo>
                    <a:pt x="57" y="26"/>
                  </a:lnTo>
                  <a:lnTo>
                    <a:pt x="57" y="18"/>
                  </a:lnTo>
                  <a:lnTo>
                    <a:pt x="57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7" y="5"/>
                  </a:lnTo>
                  <a:lnTo>
                    <a:pt x="57" y="41"/>
                  </a:lnTo>
                  <a:lnTo>
                    <a:pt x="57" y="65"/>
                  </a:lnTo>
                  <a:lnTo>
                    <a:pt x="57" y="38"/>
                  </a:lnTo>
                  <a:lnTo>
                    <a:pt x="57" y="79"/>
                  </a:lnTo>
                  <a:lnTo>
                    <a:pt x="57" y="105"/>
                  </a:lnTo>
                  <a:lnTo>
                    <a:pt x="58" y="101"/>
                  </a:lnTo>
                  <a:lnTo>
                    <a:pt x="58" y="106"/>
                  </a:lnTo>
                  <a:lnTo>
                    <a:pt x="58" y="115"/>
                  </a:lnTo>
                  <a:lnTo>
                    <a:pt x="58" y="110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92"/>
                  </a:lnTo>
                  <a:lnTo>
                    <a:pt x="58" y="98"/>
                  </a:lnTo>
                  <a:lnTo>
                    <a:pt x="58" y="97"/>
                  </a:lnTo>
                  <a:lnTo>
                    <a:pt x="58" y="71"/>
                  </a:lnTo>
                  <a:lnTo>
                    <a:pt x="58" y="61"/>
                  </a:lnTo>
                  <a:lnTo>
                    <a:pt x="58" y="62"/>
                  </a:lnTo>
                  <a:lnTo>
                    <a:pt x="58" y="50"/>
                  </a:lnTo>
                  <a:lnTo>
                    <a:pt x="59" y="51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9" y="55"/>
                  </a:lnTo>
                  <a:lnTo>
                    <a:pt x="59" y="72"/>
                  </a:lnTo>
                  <a:lnTo>
                    <a:pt x="59" y="81"/>
                  </a:lnTo>
                  <a:lnTo>
                    <a:pt x="59" y="84"/>
                  </a:lnTo>
                  <a:lnTo>
                    <a:pt x="59" y="94"/>
                  </a:lnTo>
                  <a:lnTo>
                    <a:pt x="60" y="82"/>
                  </a:lnTo>
                  <a:lnTo>
                    <a:pt x="60" y="96"/>
                  </a:lnTo>
                  <a:lnTo>
                    <a:pt x="60" y="85"/>
                  </a:lnTo>
                  <a:lnTo>
                    <a:pt x="60" y="99"/>
                  </a:lnTo>
                  <a:lnTo>
                    <a:pt x="60" y="92"/>
                  </a:lnTo>
                  <a:lnTo>
                    <a:pt x="60" y="85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60" y="95"/>
                  </a:lnTo>
                  <a:lnTo>
                    <a:pt x="60" y="99"/>
                  </a:lnTo>
                  <a:lnTo>
                    <a:pt x="60" y="95"/>
                  </a:lnTo>
                  <a:lnTo>
                    <a:pt x="60" y="91"/>
                  </a:lnTo>
                  <a:lnTo>
                    <a:pt x="60" y="95"/>
                  </a:lnTo>
                  <a:lnTo>
                    <a:pt x="60" y="103"/>
                  </a:lnTo>
                  <a:lnTo>
                    <a:pt x="60" y="101"/>
                  </a:lnTo>
                  <a:lnTo>
                    <a:pt x="60" y="93"/>
                  </a:lnTo>
                  <a:lnTo>
                    <a:pt x="61" y="98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98"/>
                  </a:lnTo>
                  <a:lnTo>
                    <a:pt x="61" y="9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56"/>
                  </a:lnTo>
                  <a:lnTo>
                    <a:pt x="61" y="52"/>
                  </a:lnTo>
                  <a:lnTo>
                    <a:pt x="61" y="43"/>
                  </a:lnTo>
                  <a:lnTo>
                    <a:pt x="61" y="33"/>
                  </a:lnTo>
                  <a:lnTo>
                    <a:pt x="62" y="26"/>
                  </a:lnTo>
                  <a:lnTo>
                    <a:pt x="62" y="19"/>
                  </a:lnTo>
                  <a:lnTo>
                    <a:pt x="62" y="15"/>
                  </a:lnTo>
                  <a:lnTo>
                    <a:pt x="62" y="16"/>
                  </a:lnTo>
                  <a:lnTo>
                    <a:pt x="62" y="6"/>
                  </a:lnTo>
                  <a:lnTo>
                    <a:pt x="62" y="29"/>
                  </a:lnTo>
                  <a:lnTo>
                    <a:pt x="62" y="62"/>
                  </a:lnTo>
                  <a:lnTo>
                    <a:pt x="62" y="47"/>
                  </a:lnTo>
                  <a:lnTo>
                    <a:pt x="62" y="82"/>
                  </a:lnTo>
                  <a:lnTo>
                    <a:pt x="63" y="105"/>
                  </a:lnTo>
                  <a:lnTo>
                    <a:pt x="63" y="108"/>
                  </a:lnTo>
                  <a:lnTo>
                    <a:pt x="63" y="113"/>
                  </a:lnTo>
                  <a:lnTo>
                    <a:pt x="63" y="108"/>
                  </a:lnTo>
                  <a:lnTo>
                    <a:pt x="63" y="125"/>
                  </a:lnTo>
                  <a:lnTo>
                    <a:pt x="63" y="98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3" y="70"/>
                  </a:lnTo>
                  <a:lnTo>
                    <a:pt x="63" y="61"/>
                  </a:lnTo>
                  <a:lnTo>
                    <a:pt x="63" y="52"/>
                  </a:lnTo>
                  <a:lnTo>
                    <a:pt x="64" y="54"/>
                  </a:lnTo>
                  <a:lnTo>
                    <a:pt x="64" y="47"/>
                  </a:lnTo>
                  <a:lnTo>
                    <a:pt x="64" y="40"/>
                  </a:lnTo>
                  <a:lnTo>
                    <a:pt x="64" y="43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58"/>
                  </a:lnTo>
                  <a:lnTo>
                    <a:pt x="64" y="71"/>
                  </a:lnTo>
                  <a:lnTo>
                    <a:pt x="64" y="79"/>
                  </a:lnTo>
                  <a:lnTo>
                    <a:pt x="64" y="88"/>
                  </a:lnTo>
                  <a:lnTo>
                    <a:pt x="65" y="80"/>
                  </a:lnTo>
                  <a:lnTo>
                    <a:pt x="65" y="89"/>
                  </a:lnTo>
                  <a:lnTo>
                    <a:pt x="65" y="82"/>
                  </a:lnTo>
                  <a:lnTo>
                    <a:pt x="65" y="77"/>
                  </a:lnTo>
                  <a:lnTo>
                    <a:pt x="65" y="82"/>
                  </a:lnTo>
                  <a:lnTo>
                    <a:pt x="65" y="88"/>
                  </a:lnTo>
                  <a:lnTo>
                    <a:pt x="65" y="85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94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5" y="93"/>
                  </a:lnTo>
                  <a:lnTo>
                    <a:pt x="65" y="96"/>
                  </a:lnTo>
                  <a:lnTo>
                    <a:pt x="65" y="104"/>
                  </a:lnTo>
                  <a:lnTo>
                    <a:pt x="66" y="98"/>
                  </a:lnTo>
                  <a:lnTo>
                    <a:pt x="66" y="105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6" y="95"/>
                  </a:lnTo>
                  <a:lnTo>
                    <a:pt x="66" y="81"/>
                  </a:lnTo>
                  <a:lnTo>
                    <a:pt x="66" y="76"/>
                  </a:lnTo>
                  <a:lnTo>
                    <a:pt x="66" y="63"/>
                  </a:lnTo>
                  <a:lnTo>
                    <a:pt x="66" y="51"/>
                  </a:lnTo>
                  <a:lnTo>
                    <a:pt x="66" y="44"/>
                  </a:lnTo>
                  <a:lnTo>
                    <a:pt x="66" y="34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27"/>
                  </a:lnTo>
                  <a:lnTo>
                    <a:pt x="67" y="20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67" y="57"/>
                  </a:lnTo>
                  <a:lnTo>
                    <a:pt x="67" y="48"/>
                  </a:lnTo>
                  <a:lnTo>
                    <a:pt x="67" y="64"/>
                  </a:lnTo>
                  <a:lnTo>
                    <a:pt x="68" y="48"/>
                  </a:lnTo>
                  <a:lnTo>
                    <a:pt x="68" y="85"/>
                  </a:lnTo>
                  <a:lnTo>
                    <a:pt x="68" y="103"/>
                  </a:lnTo>
                  <a:lnTo>
                    <a:pt x="68" y="98"/>
                  </a:lnTo>
                  <a:lnTo>
                    <a:pt x="68" y="107"/>
                  </a:lnTo>
                  <a:lnTo>
                    <a:pt x="68" y="104"/>
                  </a:lnTo>
                  <a:lnTo>
                    <a:pt x="68" y="107"/>
                  </a:lnTo>
                  <a:lnTo>
                    <a:pt x="68" y="106"/>
                  </a:lnTo>
                  <a:lnTo>
                    <a:pt x="68" y="115"/>
                  </a:lnTo>
                  <a:lnTo>
                    <a:pt x="68" y="106"/>
                  </a:lnTo>
                  <a:lnTo>
                    <a:pt x="68" y="93"/>
                  </a:lnTo>
                  <a:lnTo>
                    <a:pt x="68" y="94"/>
                  </a:lnTo>
                  <a:lnTo>
                    <a:pt x="68" y="90"/>
                  </a:lnTo>
                  <a:lnTo>
                    <a:pt x="68" y="68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2"/>
                  </a:lnTo>
                  <a:lnTo>
                    <a:pt x="69" y="56"/>
                  </a:lnTo>
                  <a:lnTo>
                    <a:pt x="69" y="51"/>
                  </a:lnTo>
                  <a:lnTo>
                    <a:pt x="69" y="56"/>
                  </a:lnTo>
                  <a:lnTo>
                    <a:pt x="69" y="60"/>
                  </a:lnTo>
                  <a:lnTo>
                    <a:pt x="69" y="56"/>
                  </a:lnTo>
                  <a:lnTo>
                    <a:pt x="69" y="62"/>
                  </a:lnTo>
                  <a:lnTo>
                    <a:pt x="69" y="67"/>
                  </a:lnTo>
                  <a:lnTo>
                    <a:pt x="69" y="73"/>
                  </a:lnTo>
                  <a:lnTo>
                    <a:pt x="69" y="72"/>
                  </a:lnTo>
                  <a:lnTo>
                    <a:pt x="69" y="75"/>
                  </a:lnTo>
                  <a:lnTo>
                    <a:pt x="70" y="72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83"/>
                  </a:lnTo>
                  <a:lnTo>
                    <a:pt x="70" y="88"/>
                  </a:lnTo>
                  <a:lnTo>
                    <a:pt x="70" y="100"/>
                  </a:lnTo>
                  <a:lnTo>
                    <a:pt x="70" y="102"/>
                  </a:lnTo>
                  <a:lnTo>
                    <a:pt x="70" y="105"/>
                  </a:lnTo>
                  <a:lnTo>
                    <a:pt x="71" y="105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1" y="87"/>
                  </a:lnTo>
                  <a:lnTo>
                    <a:pt x="71" y="76"/>
                  </a:lnTo>
                  <a:lnTo>
                    <a:pt x="71" y="67"/>
                  </a:lnTo>
                  <a:lnTo>
                    <a:pt x="71" y="57"/>
                  </a:lnTo>
                  <a:lnTo>
                    <a:pt x="71" y="49"/>
                  </a:lnTo>
                  <a:lnTo>
                    <a:pt x="72" y="43"/>
                  </a:lnTo>
                  <a:lnTo>
                    <a:pt x="72" y="36"/>
                  </a:lnTo>
                  <a:lnTo>
                    <a:pt x="72" y="33"/>
                  </a:lnTo>
                  <a:lnTo>
                    <a:pt x="72" y="34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2" y="23"/>
                  </a:lnTo>
                  <a:lnTo>
                    <a:pt x="72" y="21"/>
                  </a:lnTo>
                  <a:lnTo>
                    <a:pt x="72" y="28"/>
                  </a:lnTo>
                  <a:lnTo>
                    <a:pt x="72" y="60"/>
                  </a:lnTo>
                  <a:lnTo>
                    <a:pt x="73" y="50"/>
                  </a:lnTo>
                  <a:lnTo>
                    <a:pt x="73" y="62"/>
                  </a:lnTo>
                  <a:lnTo>
                    <a:pt x="73" y="85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3" y="105"/>
                  </a:lnTo>
                  <a:lnTo>
                    <a:pt x="73" y="101"/>
                  </a:lnTo>
                  <a:lnTo>
                    <a:pt x="73" y="102"/>
                  </a:lnTo>
                  <a:lnTo>
                    <a:pt x="73" y="111"/>
                  </a:lnTo>
                  <a:lnTo>
                    <a:pt x="73" y="102"/>
                  </a:lnTo>
                  <a:lnTo>
                    <a:pt x="73" y="92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4" y="77"/>
                  </a:lnTo>
                  <a:lnTo>
                    <a:pt x="74" y="67"/>
                  </a:lnTo>
                  <a:lnTo>
                    <a:pt x="74" y="64"/>
                  </a:lnTo>
                  <a:lnTo>
                    <a:pt x="74" y="61"/>
                  </a:lnTo>
                  <a:lnTo>
                    <a:pt x="74" y="55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4" y="59"/>
                  </a:lnTo>
                  <a:lnTo>
                    <a:pt x="74" y="64"/>
                  </a:lnTo>
                  <a:lnTo>
                    <a:pt x="75" y="68"/>
                  </a:lnTo>
                  <a:lnTo>
                    <a:pt x="75" y="69"/>
                  </a:lnTo>
                  <a:lnTo>
                    <a:pt x="75" y="68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5" y="78"/>
                  </a:lnTo>
                  <a:lnTo>
                    <a:pt x="75" y="84"/>
                  </a:lnTo>
                  <a:lnTo>
                    <a:pt x="75" y="89"/>
                  </a:lnTo>
                  <a:lnTo>
                    <a:pt x="75" y="97"/>
                  </a:lnTo>
                  <a:lnTo>
                    <a:pt x="75" y="101"/>
                  </a:lnTo>
                  <a:lnTo>
                    <a:pt x="76" y="102"/>
                  </a:lnTo>
                  <a:lnTo>
                    <a:pt x="76" y="98"/>
                  </a:lnTo>
                  <a:lnTo>
                    <a:pt x="76" y="93"/>
                  </a:lnTo>
                  <a:lnTo>
                    <a:pt x="76" y="86"/>
                  </a:lnTo>
                  <a:lnTo>
                    <a:pt x="76" y="78"/>
                  </a:lnTo>
                  <a:lnTo>
                    <a:pt x="76" y="67"/>
                  </a:lnTo>
                  <a:lnTo>
                    <a:pt x="76" y="62"/>
                  </a:lnTo>
                  <a:lnTo>
                    <a:pt x="77" y="54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8" y="41"/>
                  </a:lnTo>
                  <a:lnTo>
                    <a:pt x="78" y="54"/>
                  </a:lnTo>
                  <a:lnTo>
                    <a:pt x="78" y="53"/>
                  </a:lnTo>
                  <a:lnTo>
                    <a:pt x="78" y="66"/>
                  </a:lnTo>
                  <a:lnTo>
                    <a:pt x="78" y="81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9"/>
                  </a:lnTo>
                  <a:lnTo>
                    <a:pt x="78" y="96"/>
                  </a:lnTo>
                  <a:lnTo>
                    <a:pt x="79" y="91"/>
                  </a:lnTo>
                  <a:lnTo>
                    <a:pt x="79" y="92"/>
                  </a:lnTo>
                  <a:lnTo>
                    <a:pt x="79" y="87"/>
                  </a:lnTo>
                  <a:lnTo>
                    <a:pt x="79" y="81"/>
                  </a:lnTo>
                  <a:lnTo>
                    <a:pt x="79" y="76"/>
                  </a:lnTo>
                  <a:lnTo>
                    <a:pt x="79" y="74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9"/>
                  </a:lnTo>
                  <a:lnTo>
                    <a:pt x="80" y="76"/>
                  </a:lnTo>
                  <a:lnTo>
                    <a:pt x="80" y="81"/>
                  </a:lnTo>
                  <a:lnTo>
                    <a:pt x="81" y="86"/>
                  </a:lnTo>
                  <a:lnTo>
                    <a:pt x="81" y="89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0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9"/>
                  </a:lnTo>
                  <a:lnTo>
                    <a:pt x="82" y="64"/>
                  </a:lnTo>
                  <a:lnTo>
                    <a:pt x="82" y="60"/>
                  </a:lnTo>
                  <a:lnTo>
                    <a:pt x="82" y="55"/>
                  </a:lnTo>
                  <a:lnTo>
                    <a:pt x="82" y="51"/>
                  </a:lnTo>
                  <a:lnTo>
                    <a:pt x="82" y="47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49"/>
                  </a:lnTo>
                  <a:lnTo>
                    <a:pt x="83" y="60"/>
                  </a:lnTo>
                  <a:lnTo>
                    <a:pt x="83" y="69"/>
                  </a:lnTo>
                  <a:lnTo>
                    <a:pt x="83" y="75"/>
                  </a:lnTo>
                  <a:lnTo>
                    <a:pt x="84" y="87"/>
                  </a:lnTo>
                  <a:lnTo>
                    <a:pt x="84" y="91"/>
                  </a:lnTo>
                  <a:lnTo>
                    <a:pt x="84" y="95"/>
                  </a:lnTo>
                  <a:lnTo>
                    <a:pt x="84" y="97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3"/>
                  </a:lnTo>
                  <a:lnTo>
                    <a:pt x="84" y="89"/>
                  </a:lnTo>
                  <a:lnTo>
                    <a:pt x="84" y="85"/>
                  </a:lnTo>
                  <a:lnTo>
                    <a:pt x="85" y="80"/>
                  </a:lnTo>
                  <a:lnTo>
                    <a:pt x="85" y="75"/>
                  </a:lnTo>
                  <a:lnTo>
                    <a:pt x="85" y="68"/>
                  </a:lnTo>
                  <a:lnTo>
                    <a:pt x="85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5" y="57"/>
                  </a:lnTo>
                  <a:lnTo>
                    <a:pt x="85" y="56"/>
                  </a:lnTo>
                  <a:lnTo>
                    <a:pt x="86" y="57"/>
                  </a:lnTo>
                  <a:lnTo>
                    <a:pt x="86" y="59"/>
                  </a:lnTo>
                  <a:lnTo>
                    <a:pt x="86" y="58"/>
                  </a:lnTo>
                  <a:lnTo>
                    <a:pt x="86" y="63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6" y="81"/>
                  </a:lnTo>
                  <a:lnTo>
                    <a:pt x="86" y="88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7" y="99"/>
                  </a:lnTo>
                  <a:lnTo>
                    <a:pt x="87" y="98"/>
                  </a:lnTo>
                  <a:lnTo>
                    <a:pt x="87" y="97"/>
                  </a:lnTo>
                  <a:lnTo>
                    <a:pt x="87" y="93"/>
                  </a:lnTo>
                  <a:lnTo>
                    <a:pt x="87" y="87"/>
                  </a:lnTo>
                  <a:lnTo>
                    <a:pt x="87" y="82"/>
                  </a:lnTo>
                  <a:lnTo>
                    <a:pt x="87" y="73"/>
                  </a:lnTo>
                  <a:lnTo>
                    <a:pt x="87" y="65"/>
                  </a:lnTo>
                  <a:lnTo>
                    <a:pt x="87" y="58"/>
                  </a:lnTo>
                  <a:lnTo>
                    <a:pt x="88" y="51"/>
                  </a:lnTo>
                  <a:lnTo>
                    <a:pt x="88" y="46"/>
                  </a:lnTo>
                  <a:lnTo>
                    <a:pt x="88" y="41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3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9" y="54"/>
                  </a:lnTo>
                  <a:lnTo>
                    <a:pt x="89" y="65"/>
                  </a:lnTo>
                  <a:lnTo>
                    <a:pt x="89" y="74"/>
                  </a:lnTo>
                  <a:lnTo>
                    <a:pt x="89" y="89"/>
                  </a:lnTo>
                  <a:lnTo>
                    <a:pt x="89" y="94"/>
                  </a:lnTo>
                  <a:lnTo>
                    <a:pt x="89" y="98"/>
                  </a:lnTo>
                  <a:lnTo>
                    <a:pt x="89" y="101"/>
                  </a:lnTo>
                  <a:lnTo>
                    <a:pt x="89" y="99"/>
                  </a:lnTo>
                  <a:lnTo>
                    <a:pt x="89" y="100"/>
                  </a:lnTo>
                  <a:lnTo>
                    <a:pt x="89" y="95"/>
                  </a:lnTo>
                  <a:lnTo>
                    <a:pt x="90" y="91"/>
                  </a:lnTo>
                  <a:lnTo>
                    <a:pt x="90" y="92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5"/>
                  </a:lnTo>
                  <a:lnTo>
                    <a:pt x="90" y="68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1" y="51"/>
                  </a:lnTo>
                  <a:lnTo>
                    <a:pt x="91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0" name="Freeform 15"/>
            <p:cNvSpPr>
              <a:spLocks/>
            </p:cNvSpPr>
            <p:nvPr/>
          </p:nvSpPr>
          <p:spPr bwMode="auto">
            <a:xfrm>
              <a:off x="1050" y="1611"/>
              <a:ext cx="301" cy="191"/>
            </a:xfrm>
            <a:custGeom>
              <a:avLst/>
              <a:gdLst>
                <a:gd name="T0" fmla="*/ 2147483647 w 89"/>
                <a:gd name="T1" fmla="*/ 18274 h 162"/>
                <a:gd name="T2" fmla="*/ 2147483647 w 89"/>
                <a:gd name="T3" fmla="*/ 18541 h 162"/>
                <a:gd name="T4" fmla="*/ 2147483647 w 89"/>
                <a:gd name="T5" fmla="*/ 17197 h 162"/>
                <a:gd name="T6" fmla="*/ 2147483647 w 89"/>
                <a:gd name="T7" fmla="*/ 25402 h 162"/>
                <a:gd name="T8" fmla="*/ 2147483647 w 89"/>
                <a:gd name="T9" fmla="*/ 8588 h 162"/>
                <a:gd name="T10" fmla="*/ 2147483647 w 89"/>
                <a:gd name="T11" fmla="*/ 23630 h 162"/>
                <a:gd name="T12" fmla="*/ 2147483647 w 89"/>
                <a:gd name="T13" fmla="*/ 19251 h 162"/>
                <a:gd name="T14" fmla="*/ 2147483647 w 89"/>
                <a:gd name="T15" fmla="*/ 11690 h 162"/>
                <a:gd name="T16" fmla="*/ 2147483647 w 89"/>
                <a:gd name="T17" fmla="*/ 23065 h 162"/>
                <a:gd name="T18" fmla="*/ 2147483647 w 89"/>
                <a:gd name="T19" fmla="*/ 12772 h 162"/>
                <a:gd name="T20" fmla="*/ 2147483647 w 89"/>
                <a:gd name="T21" fmla="*/ 20560 h 162"/>
                <a:gd name="T22" fmla="*/ 2147483647 w 89"/>
                <a:gd name="T23" fmla="*/ 19563 h 162"/>
                <a:gd name="T24" fmla="*/ 2147483647 w 89"/>
                <a:gd name="T25" fmla="*/ 15058 h 162"/>
                <a:gd name="T26" fmla="*/ 2147483647 w 89"/>
                <a:gd name="T27" fmla="*/ 22968 h 162"/>
                <a:gd name="T28" fmla="*/ 2147483647 w 89"/>
                <a:gd name="T29" fmla="*/ 10493 h 162"/>
                <a:gd name="T30" fmla="*/ 2147483647 w 89"/>
                <a:gd name="T31" fmla="*/ 22589 h 162"/>
                <a:gd name="T32" fmla="*/ 2147483647 w 89"/>
                <a:gd name="T33" fmla="*/ 14074 h 162"/>
                <a:gd name="T34" fmla="*/ 2147483647 w 89"/>
                <a:gd name="T35" fmla="*/ 24026 h 162"/>
                <a:gd name="T36" fmla="*/ 2147483647 w 89"/>
                <a:gd name="T37" fmla="*/ 9915 h 162"/>
                <a:gd name="T38" fmla="*/ 2147483647 w 89"/>
                <a:gd name="T39" fmla="*/ 21331 h 162"/>
                <a:gd name="T40" fmla="*/ 2147483647 w 89"/>
                <a:gd name="T41" fmla="*/ 20958 h 162"/>
                <a:gd name="T42" fmla="*/ 2147483647 w 89"/>
                <a:gd name="T43" fmla="*/ 12772 h 162"/>
                <a:gd name="T44" fmla="*/ 2147483647 w 89"/>
                <a:gd name="T45" fmla="*/ 23630 h 162"/>
                <a:gd name="T46" fmla="*/ 2147483647 w 89"/>
                <a:gd name="T47" fmla="*/ 14074 h 162"/>
                <a:gd name="T48" fmla="*/ 2147483647 w 89"/>
                <a:gd name="T49" fmla="*/ 23065 h 162"/>
                <a:gd name="T50" fmla="*/ 2147483647 w 89"/>
                <a:gd name="T51" fmla="*/ 21545 h 162"/>
                <a:gd name="T52" fmla="*/ 2147483647 w 89"/>
                <a:gd name="T53" fmla="*/ 14586 h 162"/>
                <a:gd name="T54" fmla="*/ 2147483647 w 89"/>
                <a:gd name="T55" fmla="*/ 19251 h 162"/>
                <a:gd name="T56" fmla="*/ 2147483647 w 89"/>
                <a:gd name="T57" fmla="*/ 19159 h 162"/>
                <a:gd name="T58" fmla="*/ 2147483647 w 89"/>
                <a:gd name="T59" fmla="*/ 11937 h 162"/>
                <a:gd name="T60" fmla="*/ 2147483647 w 89"/>
                <a:gd name="T61" fmla="*/ 16250 h 162"/>
                <a:gd name="T62" fmla="*/ 2147483647 w 89"/>
                <a:gd name="T63" fmla="*/ 16999 h 162"/>
                <a:gd name="T64" fmla="*/ 2147483647 w 89"/>
                <a:gd name="T65" fmla="*/ 20042 h 162"/>
                <a:gd name="T66" fmla="*/ 2147483647 w 89"/>
                <a:gd name="T67" fmla="*/ 6178 h 162"/>
                <a:gd name="T68" fmla="*/ 2147483647 w 89"/>
                <a:gd name="T69" fmla="*/ 25899 h 162"/>
                <a:gd name="T70" fmla="*/ 2147483647 w 89"/>
                <a:gd name="T71" fmla="*/ 19563 h 162"/>
                <a:gd name="T72" fmla="*/ 2147483647 w 89"/>
                <a:gd name="T73" fmla="*/ 19481 h 162"/>
                <a:gd name="T74" fmla="*/ 2147483647 w 89"/>
                <a:gd name="T75" fmla="*/ 7284 h 162"/>
                <a:gd name="T76" fmla="*/ 2147483647 w 89"/>
                <a:gd name="T77" fmla="*/ 23630 h 162"/>
                <a:gd name="T78" fmla="*/ 2147483647 w 89"/>
                <a:gd name="T79" fmla="*/ 18092 h 162"/>
                <a:gd name="T80" fmla="*/ 2147483647 w 89"/>
                <a:gd name="T81" fmla="*/ 20042 h 162"/>
                <a:gd name="T82" fmla="*/ 2147483647 w 89"/>
                <a:gd name="T83" fmla="*/ 7252 h 162"/>
                <a:gd name="T84" fmla="*/ 2147483647 w 89"/>
                <a:gd name="T85" fmla="*/ 25402 h 162"/>
                <a:gd name="T86" fmla="*/ 2147483647 w 89"/>
                <a:gd name="T87" fmla="*/ 16523 h 162"/>
                <a:gd name="T88" fmla="*/ 2147483647 w 89"/>
                <a:gd name="T89" fmla="*/ 20042 h 162"/>
                <a:gd name="T90" fmla="*/ 2147483647 w 89"/>
                <a:gd name="T91" fmla="*/ 7284 h 162"/>
                <a:gd name="T92" fmla="*/ 2147483647 w 89"/>
                <a:gd name="T93" fmla="*/ 24710 h 162"/>
                <a:gd name="T94" fmla="*/ 2147483647 w 89"/>
                <a:gd name="T95" fmla="*/ 18092 h 162"/>
                <a:gd name="T96" fmla="*/ 2147483647 w 89"/>
                <a:gd name="T97" fmla="*/ 16999 h 162"/>
                <a:gd name="T98" fmla="*/ 2147483647 w 89"/>
                <a:gd name="T99" fmla="*/ 7284 h 162"/>
                <a:gd name="T100" fmla="*/ 2147483647 w 89"/>
                <a:gd name="T101" fmla="*/ 26760 h 162"/>
                <a:gd name="T102" fmla="*/ 2147483647 w 89"/>
                <a:gd name="T103" fmla="*/ 13849 h 162"/>
                <a:gd name="T104" fmla="*/ 2147483647 w 89"/>
                <a:gd name="T105" fmla="*/ 22697 h 162"/>
                <a:gd name="T106" fmla="*/ 2147483647 w 89"/>
                <a:gd name="T107" fmla="*/ 5606 h 162"/>
                <a:gd name="T108" fmla="*/ 2147483647 w 89"/>
                <a:gd name="T109" fmla="*/ 26760 h 162"/>
                <a:gd name="T110" fmla="*/ 2147483647 w 89"/>
                <a:gd name="T111" fmla="*/ 21331 h 162"/>
                <a:gd name="T112" fmla="*/ 2147483647 w 89"/>
                <a:gd name="T113" fmla="*/ 18274 h 162"/>
                <a:gd name="T114" fmla="*/ 2147483647 w 89"/>
                <a:gd name="T115" fmla="*/ 2902 h 162"/>
                <a:gd name="T116" fmla="*/ 2147483647 w 89"/>
                <a:gd name="T117" fmla="*/ 14014 h 162"/>
                <a:gd name="T118" fmla="*/ 2147483647 w 89"/>
                <a:gd name="T119" fmla="*/ 20560 h 162"/>
                <a:gd name="T120" fmla="*/ 2147483647 w 89"/>
                <a:gd name="T121" fmla="*/ 3314 h 162"/>
                <a:gd name="T122" fmla="*/ 2147483647 w 89"/>
                <a:gd name="T123" fmla="*/ 36001 h 1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"/>
                <a:gd name="T187" fmla="*/ 0 h 162"/>
                <a:gd name="T188" fmla="*/ 89 w 89"/>
                <a:gd name="T189" fmla="*/ 162 h 1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" h="162">
                  <a:moveTo>
                    <a:pt x="0" y="49"/>
                  </a:move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1" y="84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1"/>
                  </a:lnTo>
                  <a:lnTo>
                    <a:pt x="1" y="75"/>
                  </a:lnTo>
                  <a:lnTo>
                    <a:pt x="1" y="68"/>
                  </a:lnTo>
                  <a:lnTo>
                    <a:pt x="2" y="58"/>
                  </a:lnTo>
                  <a:lnTo>
                    <a:pt x="2" y="49"/>
                  </a:lnTo>
                  <a:lnTo>
                    <a:pt x="2" y="43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3" y="44"/>
                  </a:lnTo>
                  <a:lnTo>
                    <a:pt x="3" y="50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3" y="84"/>
                  </a:lnTo>
                  <a:lnTo>
                    <a:pt x="3" y="86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88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85"/>
                  </a:lnTo>
                  <a:lnTo>
                    <a:pt x="4" y="82"/>
                  </a:lnTo>
                  <a:lnTo>
                    <a:pt x="4" y="76"/>
                  </a:lnTo>
                  <a:lnTo>
                    <a:pt x="4" y="71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5" y="55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6"/>
                  </a:lnTo>
                  <a:lnTo>
                    <a:pt x="5" y="50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6" y="94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2"/>
                  </a:lnTo>
                  <a:lnTo>
                    <a:pt x="7" y="76"/>
                  </a:lnTo>
                  <a:lnTo>
                    <a:pt x="7" y="69"/>
                  </a:lnTo>
                  <a:lnTo>
                    <a:pt x="7" y="60"/>
                  </a:lnTo>
                  <a:lnTo>
                    <a:pt x="7" y="53"/>
                  </a:lnTo>
                  <a:lnTo>
                    <a:pt x="7" y="47"/>
                  </a:lnTo>
                  <a:lnTo>
                    <a:pt x="7" y="43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1"/>
                  </a:lnTo>
                  <a:lnTo>
                    <a:pt x="8" y="59"/>
                  </a:lnTo>
                  <a:lnTo>
                    <a:pt x="9" y="69"/>
                  </a:lnTo>
                  <a:lnTo>
                    <a:pt x="9" y="80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1"/>
                  </a:lnTo>
                  <a:lnTo>
                    <a:pt x="9" y="87"/>
                  </a:lnTo>
                  <a:lnTo>
                    <a:pt x="9" y="82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3"/>
                  </a:lnTo>
                  <a:lnTo>
                    <a:pt x="11" y="71"/>
                  </a:lnTo>
                  <a:lnTo>
                    <a:pt x="11" y="77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2" y="91"/>
                  </a:lnTo>
                  <a:lnTo>
                    <a:pt x="12" y="87"/>
                  </a:lnTo>
                  <a:lnTo>
                    <a:pt x="12" y="82"/>
                  </a:lnTo>
                  <a:lnTo>
                    <a:pt x="12" y="75"/>
                  </a:lnTo>
                  <a:lnTo>
                    <a:pt x="12" y="69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3" y="50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3" y="32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4" y="32"/>
                  </a:lnTo>
                  <a:lnTo>
                    <a:pt x="14" y="4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4" y="69"/>
                  </a:lnTo>
                  <a:lnTo>
                    <a:pt x="14" y="78"/>
                  </a:lnTo>
                  <a:lnTo>
                    <a:pt x="14" y="86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5" y="90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5"/>
                  </a:lnTo>
                  <a:lnTo>
                    <a:pt x="15" y="70"/>
                  </a:lnTo>
                  <a:lnTo>
                    <a:pt x="15" y="63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7"/>
                  </a:lnTo>
                  <a:lnTo>
                    <a:pt x="17" y="75"/>
                  </a:lnTo>
                  <a:lnTo>
                    <a:pt x="17" y="79"/>
                  </a:lnTo>
                  <a:lnTo>
                    <a:pt x="17" y="86"/>
                  </a:lnTo>
                  <a:lnTo>
                    <a:pt x="17" y="89"/>
                  </a:lnTo>
                  <a:lnTo>
                    <a:pt x="17" y="94"/>
                  </a:lnTo>
                  <a:lnTo>
                    <a:pt x="17" y="91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7"/>
                  </a:lnTo>
                  <a:lnTo>
                    <a:pt x="18" y="82"/>
                  </a:lnTo>
                  <a:lnTo>
                    <a:pt x="18" y="76"/>
                  </a:lnTo>
                  <a:lnTo>
                    <a:pt x="18" y="71"/>
                  </a:lnTo>
                  <a:lnTo>
                    <a:pt x="18" y="64"/>
                  </a:lnTo>
                  <a:lnTo>
                    <a:pt x="18" y="57"/>
                  </a:lnTo>
                  <a:lnTo>
                    <a:pt x="18" y="53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19" y="39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9" y="44"/>
                  </a:lnTo>
                  <a:lnTo>
                    <a:pt x="19" y="55"/>
                  </a:lnTo>
                  <a:lnTo>
                    <a:pt x="19" y="65"/>
                  </a:lnTo>
                  <a:lnTo>
                    <a:pt x="20" y="73"/>
                  </a:lnTo>
                  <a:lnTo>
                    <a:pt x="20" y="72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7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5"/>
                  </a:lnTo>
                  <a:lnTo>
                    <a:pt x="21" y="71"/>
                  </a:lnTo>
                  <a:lnTo>
                    <a:pt x="21" y="64"/>
                  </a:lnTo>
                  <a:lnTo>
                    <a:pt x="21" y="60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3" y="88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76"/>
                  </a:lnTo>
                  <a:lnTo>
                    <a:pt x="23" y="69"/>
                  </a:lnTo>
                  <a:lnTo>
                    <a:pt x="23" y="64"/>
                  </a:lnTo>
                  <a:lnTo>
                    <a:pt x="24" y="58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39"/>
                  </a:lnTo>
                  <a:lnTo>
                    <a:pt x="24" y="36"/>
                  </a:lnTo>
                  <a:lnTo>
                    <a:pt x="25" y="36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5" y="56"/>
                  </a:lnTo>
                  <a:lnTo>
                    <a:pt x="25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1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6" y="81"/>
                  </a:lnTo>
                  <a:lnTo>
                    <a:pt x="26" y="76"/>
                  </a:lnTo>
                  <a:lnTo>
                    <a:pt x="26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59"/>
                  </a:lnTo>
                  <a:lnTo>
                    <a:pt x="27" y="56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3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7"/>
                  </a:lnTo>
                  <a:lnTo>
                    <a:pt x="27" y="62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8" y="81"/>
                  </a:lnTo>
                  <a:lnTo>
                    <a:pt x="28" y="86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9"/>
                  </a:lnTo>
                  <a:lnTo>
                    <a:pt x="28" y="85"/>
                  </a:lnTo>
                  <a:lnTo>
                    <a:pt x="29" y="83"/>
                  </a:lnTo>
                  <a:lnTo>
                    <a:pt x="29" y="78"/>
                  </a:lnTo>
                  <a:lnTo>
                    <a:pt x="29" y="71"/>
                  </a:lnTo>
                  <a:lnTo>
                    <a:pt x="29" y="65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57"/>
                  </a:lnTo>
                  <a:lnTo>
                    <a:pt x="31" y="68"/>
                  </a:lnTo>
                  <a:lnTo>
                    <a:pt x="31" y="73"/>
                  </a:lnTo>
                  <a:lnTo>
                    <a:pt x="31" y="79"/>
                  </a:lnTo>
                  <a:lnTo>
                    <a:pt x="31" y="84"/>
                  </a:lnTo>
                  <a:lnTo>
                    <a:pt x="31" y="83"/>
                  </a:lnTo>
                  <a:lnTo>
                    <a:pt x="31" y="87"/>
                  </a:lnTo>
                  <a:lnTo>
                    <a:pt x="31" y="84"/>
                  </a:lnTo>
                  <a:lnTo>
                    <a:pt x="31" y="88"/>
                  </a:lnTo>
                  <a:lnTo>
                    <a:pt x="31" y="84"/>
                  </a:lnTo>
                  <a:lnTo>
                    <a:pt x="31" y="82"/>
                  </a:lnTo>
                  <a:lnTo>
                    <a:pt x="31" y="83"/>
                  </a:lnTo>
                  <a:lnTo>
                    <a:pt x="31" y="79"/>
                  </a:lnTo>
                  <a:lnTo>
                    <a:pt x="32" y="75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8"/>
                  </a:lnTo>
                  <a:lnTo>
                    <a:pt x="32" y="54"/>
                  </a:lnTo>
                  <a:lnTo>
                    <a:pt x="32" y="55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3" y="78"/>
                  </a:lnTo>
                  <a:lnTo>
                    <a:pt x="33" y="83"/>
                  </a:lnTo>
                  <a:lnTo>
                    <a:pt x="33" y="91"/>
                  </a:lnTo>
                  <a:lnTo>
                    <a:pt x="34" y="90"/>
                  </a:lnTo>
                  <a:lnTo>
                    <a:pt x="34" y="91"/>
                  </a:lnTo>
                  <a:lnTo>
                    <a:pt x="34" y="89"/>
                  </a:lnTo>
                  <a:lnTo>
                    <a:pt x="34" y="90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4" y="77"/>
                  </a:lnTo>
                  <a:lnTo>
                    <a:pt x="34" y="73"/>
                  </a:lnTo>
                  <a:lnTo>
                    <a:pt x="34" y="68"/>
                  </a:lnTo>
                  <a:lnTo>
                    <a:pt x="34" y="62"/>
                  </a:lnTo>
                  <a:lnTo>
                    <a:pt x="35" y="60"/>
                  </a:lnTo>
                  <a:lnTo>
                    <a:pt x="35" y="57"/>
                  </a:lnTo>
                  <a:lnTo>
                    <a:pt x="35" y="52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65"/>
                  </a:lnTo>
                  <a:lnTo>
                    <a:pt x="36" y="77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6" y="87"/>
                  </a:lnTo>
                  <a:lnTo>
                    <a:pt x="37" y="86"/>
                  </a:lnTo>
                  <a:lnTo>
                    <a:pt x="37" y="88"/>
                  </a:lnTo>
                  <a:lnTo>
                    <a:pt x="37" y="87"/>
                  </a:lnTo>
                  <a:lnTo>
                    <a:pt x="37" y="80"/>
                  </a:lnTo>
                  <a:lnTo>
                    <a:pt x="37" y="73"/>
                  </a:lnTo>
                  <a:lnTo>
                    <a:pt x="37" y="72"/>
                  </a:lnTo>
                  <a:lnTo>
                    <a:pt x="37" y="73"/>
                  </a:lnTo>
                  <a:lnTo>
                    <a:pt x="37" y="68"/>
                  </a:lnTo>
                  <a:lnTo>
                    <a:pt x="37" y="63"/>
                  </a:lnTo>
                  <a:lnTo>
                    <a:pt x="37" y="60"/>
                  </a:lnTo>
                  <a:lnTo>
                    <a:pt x="37" y="62"/>
                  </a:lnTo>
                  <a:lnTo>
                    <a:pt x="37" y="61"/>
                  </a:lnTo>
                  <a:lnTo>
                    <a:pt x="38" y="61"/>
                  </a:lnTo>
                  <a:lnTo>
                    <a:pt x="38" y="55"/>
                  </a:lnTo>
                  <a:lnTo>
                    <a:pt x="38" y="53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8" y="50"/>
                  </a:lnTo>
                  <a:lnTo>
                    <a:pt x="38" y="53"/>
                  </a:lnTo>
                  <a:lnTo>
                    <a:pt x="38" y="56"/>
                  </a:lnTo>
                  <a:lnTo>
                    <a:pt x="38" y="59"/>
                  </a:lnTo>
                  <a:lnTo>
                    <a:pt x="38" y="64"/>
                  </a:lnTo>
                  <a:lnTo>
                    <a:pt x="39" y="78"/>
                  </a:lnTo>
                  <a:lnTo>
                    <a:pt x="39" y="89"/>
                  </a:lnTo>
                  <a:lnTo>
                    <a:pt x="39" y="92"/>
                  </a:lnTo>
                  <a:lnTo>
                    <a:pt x="39" y="101"/>
                  </a:lnTo>
                  <a:lnTo>
                    <a:pt x="39" y="103"/>
                  </a:lnTo>
                  <a:lnTo>
                    <a:pt x="39" y="101"/>
                  </a:lnTo>
                  <a:lnTo>
                    <a:pt x="39" y="92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3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1" y="26"/>
                  </a:lnTo>
                  <a:lnTo>
                    <a:pt x="41" y="18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41" y="32"/>
                  </a:lnTo>
                  <a:lnTo>
                    <a:pt x="41" y="80"/>
                  </a:lnTo>
                  <a:lnTo>
                    <a:pt x="41" y="91"/>
                  </a:lnTo>
                  <a:lnTo>
                    <a:pt x="41" y="87"/>
                  </a:lnTo>
                  <a:lnTo>
                    <a:pt x="41" y="91"/>
                  </a:lnTo>
                  <a:lnTo>
                    <a:pt x="42" y="88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95"/>
                  </a:lnTo>
                  <a:lnTo>
                    <a:pt x="42" y="69"/>
                  </a:lnTo>
                  <a:lnTo>
                    <a:pt x="42" y="63"/>
                  </a:lnTo>
                  <a:lnTo>
                    <a:pt x="42" y="64"/>
                  </a:lnTo>
                  <a:lnTo>
                    <a:pt x="42" y="60"/>
                  </a:lnTo>
                  <a:lnTo>
                    <a:pt x="42" y="53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73"/>
                  </a:lnTo>
                  <a:lnTo>
                    <a:pt x="43" y="6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60"/>
                  </a:lnTo>
                  <a:lnTo>
                    <a:pt x="43" y="55"/>
                  </a:lnTo>
                  <a:lnTo>
                    <a:pt x="43" y="61"/>
                  </a:lnTo>
                  <a:lnTo>
                    <a:pt x="44" y="71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81"/>
                  </a:lnTo>
                  <a:lnTo>
                    <a:pt x="44" y="94"/>
                  </a:lnTo>
                  <a:lnTo>
                    <a:pt x="44" y="99"/>
                  </a:lnTo>
                  <a:lnTo>
                    <a:pt x="44" y="98"/>
                  </a:lnTo>
                  <a:lnTo>
                    <a:pt x="44" y="95"/>
                  </a:lnTo>
                  <a:lnTo>
                    <a:pt x="44" y="91"/>
                  </a:lnTo>
                  <a:lnTo>
                    <a:pt x="44" y="95"/>
                  </a:lnTo>
                  <a:lnTo>
                    <a:pt x="44" y="83"/>
                  </a:lnTo>
                  <a:lnTo>
                    <a:pt x="45" y="74"/>
                  </a:lnTo>
                  <a:lnTo>
                    <a:pt x="45" y="75"/>
                  </a:lnTo>
                  <a:lnTo>
                    <a:pt x="45" y="68"/>
                  </a:lnTo>
                  <a:lnTo>
                    <a:pt x="45" y="73"/>
                  </a:lnTo>
                  <a:lnTo>
                    <a:pt x="45" y="70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5" y="58"/>
                  </a:lnTo>
                  <a:lnTo>
                    <a:pt x="46" y="45"/>
                  </a:lnTo>
                  <a:lnTo>
                    <a:pt x="46" y="41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29"/>
                  </a:lnTo>
                  <a:lnTo>
                    <a:pt x="46" y="45"/>
                  </a:lnTo>
                  <a:lnTo>
                    <a:pt x="47" y="110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7" y="89"/>
                  </a:lnTo>
                  <a:lnTo>
                    <a:pt x="47" y="92"/>
                  </a:lnTo>
                  <a:lnTo>
                    <a:pt x="47" y="80"/>
                  </a:lnTo>
                  <a:lnTo>
                    <a:pt x="47" y="83"/>
                  </a:lnTo>
                  <a:lnTo>
                    <a:pt x="47" y="57"/>
                  </a:lnTo>
                  <a:lnTo>
                    <a:pt x="47" y="35"/>
                  </a:lnTo>
                  <a:lnTo>
                    <a:pt x="47" y="49"/>
                  </a:lnTo>
                  <a:lnTo>
                    <a:pt x="47" y="38"/>
                  </a:lnTo>
                  <a:lnTo>
                    <a:pt x="47" y="49"/>
                  </a:lnTo>
                  <a:lnTo>
                    <a:pt x="47" y="61"/>
                  </a:lnTo>
                  <a:lnTo>
                    <a:pt x="48" y="59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48" y="85"/>
                  </a:lnTo>
                  <a:lnTo>
                    <a:pt x="48" y="91"/>
                  </a:lnTo>
                  <a:lnTo>
                    <a:pt x="48" y="89"/>
                  </a:lnTo>
                  <a:lnTo>
                    <a:pt x="48" y="76"/>
                  </a:lnTo>
                  <a:lnTo>
                    <a:pt x="48" y="65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45"/>
                  </a:lnTo>
                  <a:lnTo>
                    <a:pt x="48" y="69"/>
                  </a:lnTo>
                  <a:lnTo>
                    <a:pt x="48" y="49"/>
                  </a:lnTo>
                  <a:lnTo>
                    <a:pt x="48" y="43"/>
                  </a:lnTo>
                  <a:lnTo>
                    <a:pt x="48" y="49"/>
                  </a:lnTo>
                  <a:lnTo>
                    <a:pt x="48" y="57"/>
                  </a:lnTo>
                  <a:lnTo>
                    <a:pt x="49" y="66"/>
                  </a:lnTo>
                  <a:lnTo>
                    <a:pt x="49" y="63"/>
                  </a:lnTo>
                  <a:lnTo>
                    <a:pt x="49" y="66"/>
                  </a:lnTo>
                  <a:lnTo>
                    <a:pt x="49" y="78"/>
                  </a:lnTo>
                  <a:lnTo>
                    <a:pt x="49" y="73"/>
                  </a:lnTo>
                  <a:lnTo>
                    <a:pt x="49" y="67"/>
                  </a:lnTo>
                  <a:lnTo>
                    <a:pt x="49" y="83"/>
                  </a:lnTo>
                  <a:lnTo>
                    <a:pt x="49" y="89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0" y="93"/>
                  </a:lnTo>
                  <a:lnTo>
                    <a:pt x="50" y="89"/>
                  </a:lnTo>
                  <a:lnTo>
                    <a:pt x="50" y="75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50" y="71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0" y="79"/>
                  </a:lnTo>
                  <a:lnTo>
                    <a:pt x="51" y="70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51" y="46"/>
                  </a:lnTo>
                  <a:lnTo>
                    <a:pt x="51" y="38"/>
                  </a:lnTo>
                  <a:lnTo>
                    <a:pt x="51" y="30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23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2" y="47"/>
                  </a:lnTo>
                  <a:lnTo>
                    <a:pt x="52" y="90"/>
                  </a:lnTo>
                  <a:lnTo>
                    <a:pt x="52" y="125"/>
                  </a:lnTo>
                  <a:lnTo>
                    <a:pt x="52" y="110"/>
                  </a:lnTo>
                  <a:lnTo>
                    <a:pt x="52" y="78"/>
                  </a:lnTo>
                  <a:lnTo>
                    <a:pt x="52" y="71"/>
                  </a:lnTo>
                  <a:lnTo>
                    <a:pt x="52" y="63"/>
                  </a:lnTo>
                  <a:lnTo>
                    <a:pt x="52" y="20"/>
                  </a:lnTo>
                  <a:lnTo>
                    <a:pt x="53" y="43"/>
                  </a:lnTo>
                  <a:lnTo>
                    <a:pt x="53" y="70"/>
                  </a:lnTo>
                  <a:lnTo>
                    <a:pt x="53" y="77"/>
                  </a:lnTo>
                  <a:lnTo>
                    <a:pt x="53" y="74"/>
                  </a:lnTo>
                  <a:lnTo>
                    <a:pt x="53" y="78"/>
                  </a:lnTo>
                  <a:lnTo>
                    <a:pt x="53" y="97"/>
                  </a:lnTo>
                  <a:lnTo>
                    <a:pt x="53" y="71"/>
                  </a:lnTo>
                  <a:lnTo>
                    <a:pt x="53" y="53"/>
                  </a:lnTo>
                  <a:lnTo>
                    <a:pt x="53" y="48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4" y="43"/>
                  </a:lnTo>
                  <a:lnTo>
                    <a:pt x="54" y="48"/>
                  </a:lnTo>
                  <a:lnTo>
                    <a:pt x="54" y="69"/>
                  </a:lnTo>
                  <a:lnTo>
                    <a:pt x="54" y="80"/>
                  </a:lnTo>
                  <a:lnTo>
                    <a:pt x="54" y="72"/>
                  </a:lnTo>
                  <a:lnTo>
                    <a:pt x="54" y="74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6"/>
                  </a:lnTo>
                  <a:lnTo>
                    <a:pt x="54" y="73"/>
                  </a:lnTo>
                  <a:lnTo>
                    <a:pt x="54" y="59"/>
                  </a:lnTo>
                  <a:lnTo>
                    <a:pt x="54" y="65"/>
                  </a:lnTo>
                  <a:lnTo>
                    <a:pt x="54" y="58"/>
                  </a:lnTo>
                  <a:lnTo>
                    <a:pt x="55" y="65"/>
                  </a:lnTo>
                  <a:lnTo>
                    <a:pt x="55" y="93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5" y="85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4"/>
                  </a:lnTo>
                  <a:lnTo>
                    <a:pt x="56" y="84"/>
                  </a:lnTo>
                  <a:lnTo>
                    <a:pt x="56" y="81"/>
                  </a:lnTo>
                  <a:lnTo>
                    <a:pt x="56" y="86"/>
                  </a:lnTo>
                  <a:lnTo>
                    <a:pt x="56" y="81"/>
                  </a:lnTo>
                  <a:lnTo>
                    <a:pt x="56" y="67"/>
                  </a:lnTo>
                  <a:lnTo>
                    <a:pt x="56" y="58"/>
                  </a:lnTo>
                  <a:lnTo>
                    <a:pt x="56" y="52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7" y="38"/>
                  </a:lnTo>
                  <a:lnTo>
                    <a:pt x="57" y="32"/>
                  </a:lnTo>
                  <a:lnTo>
                    <a:pt x="57" y="24"/>
                  </a:lnTo>
                  <a:lnTo>
                    <a:pt x="57" y="27"/>
                  </a:lnTo>
                  <a:lnTo>
                    <a:pt x="57" y="23"/>
                  </a:lnTo>
                  <a:lnTo>
                    <a:pt x="57" y="27"/>
                  </a:lnTo>
                  <a:lnTo>
                    <a:pt x="57" y="31"/>
                  </a:lnTo>
                  <a:lnTo>
                    <a:pt x="57" y="29"/>
                  </a:lnTo>
                  <a:lnTo>
                    <a:pt x="57" y="39"/>
                  </a:lnTo>
                  <a:lnTo>
                    <a:pt x="57" y="62"/>
                  </a:lnTo>
                  <a:lnTo>
                    <a:pt x="57" y="130"/>
                  </a:lnTo>
                  <a:lnTo>
                    <a:pt x="57" y="92"/>
                  </a:lnTo>
                  <a:lnTo>
                    <a:pt x="57" y="66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58" y="45"/>
                  </a:lnTo>
                  <a:lnTo>
                    <a:pt x="58" y="23"/>
                  </a:lnTo>
                  <a:lnTo>
                    <a:pt x="58" y="34"/>
                  </a:lnTo>
                  <a:lnTo>
                    <a:pt x="58" y="69"/>
                  </a:lnTo>
                  <a:lnTo>
                    <a:pt x="58" y="89"/>
                  </a:lnTo>
                  <a:lnTo>
                    <a:pt x="58" y="83"/>
                  </a:lnTo>
                  <a:lnTo>
                    <a:pt x="58" y="87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8" y="91"/>
                  </a:lnTo>
                  <a:lnTo>
                    <a:pt x="59" y="74"/>
                  </a:lnTo>
                  <a:lnTo>
                    <a:pt x="59" y="50"/>
                  </a:lnTo>
                  <a:lnTo>
                    <a:pt x="59" y="44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63"/>
                  </a:lnTo>
                  <a:lnTo>
                    <a:pt x="59" y="54"/>
                  </a:lnTo>
                  <a:lnTo>
                    <a:pt x="59" y="67"/>
                  </a:lnTo>
                  <a:lnTo>
                    <a:pt x="59" y="79"/>
                  </a:lnTo>
                  <a:lnTo>
                    <a:pt x="59" y="82"/>
                  </a:lnTo>
                  <a:lnTo>
                    <a:pt x="59" y="79"/>
                  </a:lnTo>
                  <a:lnTo>
                    <a:pt x="59" y="63"/>
                  </a:lnTo>
                  <a:lnTo>
                    <a:pt x="60" y="67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60" y="67"/>
                  </a:lnTo>
                  <a:lnTo>
                    <a:pt x="60" y="62"/>
                  </a:lnTo>
                  <a:lnTo>
                    <a:pt x="60" y="59"/>
                  </a:lnTo>
                  <a:lnTo>
                    <a:pt x="60" y="72"/>
                  </a:lnTo>
                  <a:lnTo>
                    <a:pt x="60" y="116"/>
                  </a:lnTo>
                  <a:lnTo>
                    <a:pt x="60" y="115"/>
                  </a:lnTo>
                  <a:lnTo>
                    <a:pt x="60" y="105"/>
                  </a:lnTo>
                  <a:lnTo>
                    <a:pt x="60" y="95"/>
                  </a:lnTo>
                  <a:lnTo>
                    <a:pt x="60" y="83"/>
                  </a:lnTo>
                  <a:lnTo>
                    <a:pt x="60" y="86"/>
                  </a:lnTo>
                  <a:lnTo>
                    <a:pt x="60" y="76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61" y="87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1" y="75"/>
                  </a:lnTo>
                  <a:lnTo>
                    <a:pt x="61" y="72"/>
                  </a:lnTo>
                  <a:lnTo>
                    <a:pt x="61" y="86"/>
                  </a:lnTo>
                  <a:lnTo>
                    <a:pt x="61" y="72"/>
                  </a:lnTo>
                  <a:lnTo>
                    <a:pt x="61" y="55"/>
                  </a:lnTo>
                  <a:lnTo>
                    <a:pt x="61" y="44"/>
                  </a:lnTo>
                  <a:lnTo>
                    <a:pt x="62" y="50"/>
                  </a:lnTo>
                  <a:lnTo>
                    <a:pt x="62" y="49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62" y="18"/>
                  </a:lnTo>
                  <a:lnTo>
                    <a:pt x="62" y="19"/>
                  </a:lnTo>
                  <a:lnTo>
                    <a:pt x="62" y="37"/>
                  </a:lnTo>
                  <a:lnTo>
                    <a:pt x="62" y="58"/>
                  </a:lnTo>
                  <a:lnTo>
                    <a:pt x="63" y="132"/>
                  </a:lnTo>
                  <a:lnTo>
                    <a:pt x="63" y="92"/>
                  </a:lnTo>
                  <a:lnTo>
                    <a:pt x="63" y="66"/>
                  </a:lnTo>
                  <a:lnTo>
                    <a:pt x="63" y="50"/>
                  </a:lnTo>
                  <a:lnTo>
                    <a:pt x="63" y="55"/>
                  </a:lnTo>
                  <a:lnTo>
                    <a:pt x="63" y="49"/>
                  </a:lnTo>
                  <a:lnTo>
                    <a:pt x="63" y="50"/>
                  </a:lnTo>
                  <a:lnTo>
                    <a:pt x="63" y="23"/>
                  </a:lnTo>
                  <a:lnTo>
                    <a:pt x="63" y="28"/>
                  </a:lnTo>
                  <a:lnTo>
                    <a:pt x="63" y="68"/>
                  </a:lnTo>
                  <a:lnTo>
                    <a:pt x="63" y="94"/>
                  </a:lnTo>
                  <a:lnTo>
                    <a:pt x="63" y="88"/>
                  </a:lnTo>
                  <a:lnTo>
                    <a:pt x="63" y="96"/>
                  </a:lnTo>
                  <a:lnTo>
                    <a:pt x="64" y="88"/>
                  </a:lnTo>
                  <a:lnTo>
                    <a:pt x="64" y="64"/>
                  </a:lnTo>
                  <a:lnTo>
                    <a:pt x="64" y="77"/>
                  </a:lnTo>
                  <a:lnTo>
                    <a:pt x="64" y="67"/>
                  </a:lnTo>
                  <a:lnTo>
                    <a:pt x="64" y="51"/>
                  </a:lnTo>
                  <a:lnTo>
                    <a:pt x="64" y="39"/>
                  </a:lnTo>
                  <a:lnTo>
                    <a:pt x="64" y="53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65" y="76"/>
                  </a:lnTo>
                  <a:lnTo>
                    <a:pt x="65" y="61"/>
                  </a:lnTo>
                  <a:lnTo>
                    <a:pt x="65" y="55"/>
                  </a:lnTo>
                  <a:lnTo>
                    <a:pt x="65" y="59"/>
                  </a:lnTo>
                  <a:lnTo>
                    <a:pt x="65" y="57"/>
                  </a:lnTo>
                  <a:lnTo>
                    <a:pt x="65" y="59"/>
                  </a:lnTo>
                  <a:lnTo>
                    <a:pt x="65" y="69"/>
                  </a:lnTo>
                  <a:lnTo>
                    <a:pt x="65" y="63"/>
                  </a:lnTo>
                  <a:lnTo>
                    <a:pt x="65" y="64"/>
                  </a:lnTo>
                  <a:lnTo>
                    <a:pt x="65" y="96"/>
                  </a:lnTo>
                  <a:lnTo>
                    <a:pt x="65" y="131"/>
                  </a:lnTo>
                  <a:lnTo>
                    <a:pt x="65" y="127"/>
                  </a:lnTo>
                  <a:lnTo>
                    <a:pt x="65" y="95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4"/>
                  </a:lnTo>
                  <a:lnTo>
                    <a:pt x="66" y="67"/>
                  </a:lnTo>
                  <a:lnTo>
                    <a:pt x="66" y="49"/>
                  </a:lnTo>
                  <a:lnTo>
                    <a:pt x="66" y="64"/>
                  </a:lnTo>
                  <a:lnTo>
                    <a:pt x="66" y="95"/>
                  </a:lnTo>
                  <a:lnTo>
                    <a:pt x="66" y="102"/>
                  </a:lnTo>
                  <a:lnTo>
                    <a:pt x="66" y="99"/>
                  </a:lnTo>
                  <a:lnTo>
                    <a:pt x="66" y="76"/>
                  </a:lnTo>
                  <a:lnTo>
                    <a:pt x="66" y="66"/>
                  </a:lnTo>
                  <a:lnTo>
                    <a:pt x="67" y="72"/>
                  </a:lnTo>
                  <a:lnTo>
                    <a:pt x="67" y="62"/>
                  </a:lnTo>
                  <a:lnTo>
                    <a:pt x="67" y="4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67" y="50"/>
                  </a:lnTo>
                  <a:lnTo>
                    <a:pt x="67" y="33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8"/>
                  </a:lnTo>
                  <a:lnTo>
                    <a:pt x="68" y="14"/>
                  </a:lnTo>
                  <a:lnTo>
                    <a:pt x="68" y="29"/>
                  </a:lnTo>
                  <a:lnTo>
                    <a:pt x="68" y="64"/>
                  </a:lnTo>
                  <a:lnTo>
                    <a:pt x="68" y="149"/>
                  </a:lnTo>
                  <a:lnTo>
                    <a:pt x="68" y="97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61"/>
                  </a:lnTo>
                  <a:lnTo>
                    <a:pt x="68" y="23"/>
                  </a:lnTo>
                  <a:lnTo>
                    <a:pt x="68" y="28"/>
                  </a:lnTo>
                  <a:lnTo>
                    <a:pt x="68" y="77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59"/>
                  </a:lnTo>
                  <a:lnTo>
                    <a:pt x="69" y="73"/>
                  </a:lnTo>
                  <a:lnTo>
                    <a:pt x="69" y="53"/>
                  </a:lnTo>
                  <a:lnTo>
                    <a:pt x="69" y="40"/>
                  </a:lnTo>
                  <a:lnTo>
                    <a:pt x="69" y="56"/>
                  </a:lnTo>
                  <a:lnTo>
                    <a:pt x="69" y="80"/>
                  </a:lnTo>
                  <a:lnTo>
                    <a:pt x="70" y="72"/>
                  </a:lnTo>
                  <a:lnTo>
                    <a:pt x="70" y="65"/>
                  </a:lnTo>
                  <a:lnTo>
                    <a:pt x="70" y="71"/>
                  </a:lnTo>
                  <a:lnTo>
                    <a:pt x="70" y="63"/>
                  </a:lnTo>
                  <a:lnTo>
                    <a:pt x="70" y="72"/>
                  </a:lnTo>
                  <a:lnTo>
                    <a:pt x="70" y="63"/>
                  </a:lnTo>
                  <a:lnTo>
                    <a:pt x="70" y="53"/>
                  </a:lnTo>
                  <a:lnTo>
                    <a:pt x="70" y="67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1" y="70"/>
                  </a:lnTo>
                  <a:lnTo>
                    <a:pt x="71" y="102"/>
                  </a:lnTo>
                  <a:lnTo>
                    <a:pt x="71" y="122"/>
                  </a:lnTo>
                  <a:lnTo>
                    <a:pt x="71" y="117"/>
                  </a:lnTo>
                  <a:lnTo>
                    <a:pt x="71" y="83"/>
                  </a:lnTo>
                  <a:lnTo>
                    <a:pt x="71" y="68"/>
                  </a:lnTo>
                  <a:lnTo>
                    <a:pt x="71" y="79"/>
                  </a:lnTo>
                  <a:lnTo>
                    <a:pt x="71" y="69"/>
                  </a:lnTo>
                  <a:lnTo>
                    <a:pt x="71" y="60"/>
                  </a:lnTo>
                  <a:lnTo>
                    <a:pt x="71" y="79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71" y="63"/>
                  </a:lnTo>
                  <a:lnTo>
                    <a:pt x="71" y="91"/>
                  </a:lnTo>
                  <a:lnTo>
                    <a:pt x="71" y="101"/>
                  </a:lnTo>
                  <a:lnTo>
                    <a:pt x="72" y="91"/>
                  </a:lnTo>
                  <a:lnTo>
                    <a:pt x="72" y="63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41"/>
                  </a:lnTo>
                  <a:lnTo>
                    <a:pt x="72" y="3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2" y="27"/>
                  </a:lnTo>
                  <a:lnTo>
                    <a:pt x="72" y="22"/>
                  </a:lnTo>
                  <a:lnTo>
                    <a:pt x="73" y="21"/>
                  </a:lnTo>
                  <a:lnTo>
                    <a:pt x="73" y="18"/>
                  </a:lnTo>
                  <a:lnTo>
                    <a:pt x="73" y="36"/>
                  </a:lnTo>
                  <a:lnTo>
                    <a:pt x="73" y="98"/>
                  </a:lnTo>
                  <a:lnTo>
                    <a:pt x="73" y="150"/>
                  </a:lnTo>
                  <a:lnTo>
                    <a:pt x="73" y="114"/>
                  </a:lnTo>
                  <a:lnTo>
                    <a:pt x="73" y="63"/>
                  </a:lnTo>
                  <a:lnTo>
                    <a:pt x="73" y="30"/>
                  </a:lnTo>
                  <a:lnTo>
                    <a:pt x="73" y="59"/>
                  </a:lnTo>
                  <a:lnTo>
                    <a:pt x="74" y="39"/>
                  </a:lnTo>
                  <a:lnTo>
                    <a:pt x="74" y="63"/>
                  </a:lnTo>
                  <a:lnTo>
                    <a:pt x="74" y="45"/>
                  </a:lnTo>
                  <a:lnTo>
                    <a:pt x="74" y="30"/>
                  </a:lnTo>
                  <a:lnTo>
                    <a:pt x="74" y="45"/>
                  </a:lnTo>
                  <a:lnTo>
                    <a:pt x="74" y="99"/>
                  </a:lnTo>
                  <a:lnTo>
                    <a:pt x="74" y="114"/>
                  </a:lnTo>
                  <a:lnTo>
                    <a:pt x="74" y="108"/>
                  </a:lnTo>
                  <a:lnTo>
                    <a:pt x="74" y="56"/>
                  </a:lnTo>
                  <a:lnTo>
                    <a:pt x="74" y="43"/>
                  </a:lnTo>
                  <a:lnTo>
                    <a:pt x="74" y="53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38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83"/>
                  </a:lnTo>
                  <a:lnTo>
                    <a:pt x="75" y="77"/>
                  </a:lnTo>
                  <a:lnTo>
                    <a:pt x="75" y="62"/>
                  </a:lnTo>
                  <a:lnTo>
                    <a:pt x="75" y="51"/>
                  </a:lnTo>
                  <a:lnTo>
                    <a:pt x="75" y="68"/>
                  </a:lnTo>
                  <a:lnTo>
                    <a:pt x="75" y="60"/>
                  </a:lnTo>
                  <a:lnTo>
                    <a:pt x="75" y="69"/>
                  </a:lnTo>
                  <a:lnTo>
                    <a:pt x="75" y="63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6" y="60"/>
                  </a:lnTo>
                  <a:lnTo>
                    <a:pt x="76" y="79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8"/>
                  </a:lnTo>
                  <a:lnTo>
                    <a:pt x="76" y="103"/>
                  </a:lnTo>
                  <a:lnTo>
                    <a:pt x="76" y="88"/>
                  </a:lnTo>
                  <a:lnTo>
                    <a:pt x="76" y="89"/>
                  </a:lnTo>
                  <a:lnTo>
                    <a:pt x="76" y="84"/>
                  </a:lnTo>
                  <a:lnTo>
                    <a:pt x="76" y="72"/>
                  </a:lnTo>
                  <a:lnTo>
                    <a:pt x="76" y="57"/>
                  </a:lnTo>
                  <a:lnTo>
                    <a:pt x="76" y="74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9"/>
                  </a:lnTo>
                  <a:lnTo>
                    <a:pt x="77" y="84"/>
                  </a:lnTo>
                  <a:lnTo>
                    <a:pt x="77" y="69"/>
                  </a:lnTo>
                  <a:lnTo>
                    <a:pt x="77" y="62"/>
                  </a:lnTo>
                  <a:lnTo>
                    <a:pt x="77" y="48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7" y="39"/>
                  </a:lnTo>
                  <a:lnTo>
                    <a:pt x="77" y="38"/>
                  </a:lnTo>
                  <a:lnTo>
                    <a:pt x="77" y="26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26"/>
                  </a:lnTo>
                  <a:lnTo>
                    <a:pt x="78" y="73"/>
                  </a:lnTo>
                  <a:lnTo>
                    <a:pt x="78" y="153"/>
                  </a:lnTo>
                  <a:lnTo>
                    <a:pt x="78" y="104"/>
                  </a:lnTo>
                  <a:lnTo>
                    <a:pt x="78" y="39"/>
                  </a:lnTo>
                  <a:lnTo>
                    <a:pt x="78" y="44"/>
                  </a:lnTo>
                  <a:lnTo>
                    <a:pt x="78" y="23"/>
                  </a:lnTo>
                  <a:lnTo>
                    <a:pt x="79" y="44"/>
                  </a:lnTo>
                  <a:lnTo>
                    <a:pt x="79" y="64"/>
                  </a:lnTo>
                  <a:lnTo>
                    <a:pt x="79" y="56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9" y="82"/>
                  </a:lnTo>
                  <a:lnTo>
                    <a:pt x="79" y="119"/>
                  </a:lnTo>
                  <a:lnTo>
                    <a:pt x="79" y="99"/>
                  </a:lnTo>
                  <a:lnTo>
                    <a:pt x="79" y="121"/>
                  </a:lnTo>
                  <a:lnTo>
                    <a:pt x="79" y="99"/>
                  </a:lnTo>
                  <a:lnTo>
                    <a:pt x="79" y="39"/>
                  </a:lnTo>
                  <a:lnTo>
                    <a:pt x="79" y="48"/>
                  </a:lnTo>
                  <a:lnTo>
                    <a:pt x="79" y="6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0"/>
                  </a:lnTo>
                  <a:lnTo>
                    <a:pt x="80" y="56"/>
                  </a:lnTo>
                  <a:lnTo>
                    <a:pt x="80" y="84"/>
                  </a:lnTo>
                  <a:lnTo>
                    <a:pt x="80" y="78"/>
                  </a:lnTo>
                  <a:lnTo>
                    <a:pt x="80" y="48"/>
                  </a:lnTo>
                  <a:lnTo>
                    <a:pt x="80" y="62"/>
                  </a:lnTo>
                  <a:lnTo>
                    <a:pt x="80" y="46"/>
                  </a:lnTo>
                  <a:lnTo>
                    <a:pt x="80" y="62"/>
                  </a:lnTo>
                  <a:lnTo>
                    <a:pt x="80" y="79"/>
                  </a:lnTo>
                  <a:lnTo>
                    <a:pt x="80" y="77"/>
                  </a:lnTo>
                  <a:lnTo>
                    <a:pt x="80" y="62"/>
                  </a:lnTo>
                  <a:lnTo>
                    <a:pt x="80" y="55"/>
                  </a:lnTo>
                  <a:lnTo>
                    <a:pt x="81" y="85"/>
                  </a:lnTo>
                  <a:lnTo>
                    <a:pt x="81" y="110"/>
                  </a:lnTo>
                  <a:lnTo>
                    <a:pt x="81" y="106"/>
                  </a:lnTo>
                  <a:lnTo>
                    <a:pt x="81" y="92"/>
                  </a:lnTo>
                  <a:lnTo>
                    <a:pt x="81" y="85"/>
                  </a:lnTo>
                  <a:lnTo>
                    <a:pt x="81" y="91"/>
                  </a:lnTo>
                  <a:lnTo>
                    <a:pt x="81" y="74"/>
                  </a:lnTo>
                  <a:lnTo>
                    <a:pt x="81" y="64"/>
                  </a:lnTo>
                  <a:lnTo>
                    <a:pt x="81" y="66"/>
                  </a:lnTo>
                  <a:lnTo>
                    <a:pt x="81" y="79"/>
                  </a:lnTo>
                  <a:lnTo>
                    <a:pt x="82" y="89"/>
                  </a:lnTo>
                  <a:lnTo>
                    <a:pt x="82" y="87"/>
                  </a:lnTo>
                  <a:lnTo>
                    <a:pt x="82" y="68"/>
                  </a:lnTo>
                  <a:lnTo>
                    <a:pt x="82" y="64"/>
                  </a:lnTo>
                  <a:lnTo>
                    <a:pt x="82" y="57"/>
                  </a:lnTo>
                  <a:lnTo>
                    <a:pt x="82" y="50"/>
                  </a:lnTo>
                  <a:lnTo>
                    <a:pt x="82" y="39"/>
                  </a:lnTo>
                  <a:lnTo>
                    <a:pt x="82" y="35"/>
                  </a:lnTo>
                  <a:lnTo>
                    <a:pt x="82" y="36"/>
                  </a:lnTo>
                  <a:lnTo>
                    <a:pt x="82" y="23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54"/>
                  </a:lnTo>
                  <a:lnTo>
                    <a:pt x="83" y="157"/>
                  </a:lnTo>
                  <a:lnTo>
                    <a:pt x="83" y="98"/>
                  </a:lnTo>
                  <a:lnTo>
                    <a:pt x="83" y="22"/>
                  </a:lnTo>
                  <a:lnTo>
                    <a:pt x="83" y="25"/>
                  </a:lnTo>
                  <a:lnTo>
                    <a:pt x="83" y="11"/>
                  </a:lnTo>
                  <a:lnTo>
                    <a:pt x="83" y="25"/>
                  </a:lnTo>
                  <a:lnTo>
                    <a:pt x="83" y="61"/>
                  </a:lnTo>
                  <a:lnTo>
                    <a:pt x="84" y="47"/>
                  </a:lnTo>
                  <a:lnTo>
                    <a:pt x="84" y="73"/>
                  </a:lnTo>
                  <a:lnTo>
                    <a:pt x="84" y="124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84" y="96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58"/>
                  </a:lnTo>
                  <a:lnTo>
                    <a:pt x="84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82"/>
                  </a:lnTo>
                  <a:lnTo>
                    <a:pt x="85" y="84"/>
                  </a:lnTo>
                  <a:lnTo>
                    <a:pt x="85" y="83"/>
                  </a:lnTo>
                  <a:lnTo>
                    <a:pt x="85" y="57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59"/>
                  </a:lnTo>
                  <a:lnTo>
                    <a:pt x="85" y="68"/>
                  </a:lnTo>
                  <a:lnTo>
                    <a:pt x="85" y="84"/>
                  </a:lnTo>
                  <a:lnTo>
                    <a:pt x="86" y="96"/>
                  </a:lnTo>
                  <a:lnTo>
                    <a:pt x="86" y="93"/>
                  </a:lnTo>
                  <a:lnTo>
                    <a:pt x="86" y="99"/>
                  </a:lnTo>
                  <a:lnTo>
                    <a:pt x="86" y="93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77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86" y="62"/>
                  </a:lnTo>
                  <a:lnTo>
                    <a:pt x="87" y="54"/>
                  </a:lnTo>
                  <a:lnTo>
                    <a:pt x="87" y="51"/>
                  </a:lnTo>
                  <a:lnTo>
                    <a:pt x="87" y="53"/>
                  </a:lnTo>
                  <a:lnTo>
                    <a:pt x="87" y="58"/>
                  </a:lnTo>
                  <a:lnTo>
                    <a:pt x="87" y="42"/>
                  </a:lnTo>
                  <a:lnTo>
                    <a:pt x="87" y="28"/>
                  </a:lnTo>
                  <a:lnTo>
                    <a:pt x="87" y="19"/>
                  </a:lnTo>
                  <a:lnTo>
                    <a:pt x="87" y="12"/>
                  </a:lnTo>
                  <a:lnTo>
                    <a:pt x="87" y="5"/>
                  </a:lnTo>
                  <a:lnTo>
                    <a:pt x="88" y="11"/>
                  </a:lnTo>
                  <a:lnTo>
                    <a:pt x="88" y="3"/>
                  </a:lnTo>
                  <a:lnTo>
                    <a:pt x="88" y="11"/>
                  </a:lnTo>
                  <a:lnTo>
                    <a:pt x="88" y="108"/>
                  </a:lnTo>
                  <a:lnTo>
                    <a:pt x="88" y="162"/>
                  </a:lnTo>
                  <a:lnTo>
                    <a:pt x="88" y="140"/>
                  </a:lnTo>
                  <a:lnTo>
                    <a:pt x="88" y="64"/>
                  </a:lnTo>
                  <a:lnTo>
                    <a:pt x="88" y="0"/>
                  </a:lnTo>
                  <a:lnTo>
                    <a:pt x="88" y="45"/>
                  </a:lnTo>
                  <a:lnTo>
                    <a:pt x="88" y="59"/>
                  </a:lnTo>
                  <a:lnTo>
                    <a:pt x="88" y="54"/>
                  </a:lnTo>
                  <a:lnTo>
                    <a:pt x="88" y="50"/>
                  </a:lnTo>
                  <a:lnTo>
                    <a:pt x="89" y="54"/>
                  </a:lnTo>
                  <a:lnTo>
                    <a:pt x="89" y="96"/>
                  </a:lnTo>
                  <a:lnTo>
                    <a:pt x="89" y="134"/>
                  </a:lnTo>
                  <a:lnTo>
                    <a:pt x="89" y="7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68"/>
                  </a:lnTo>
                  <a:lnTo>
                    <a:pt x="89" y="59"/>
                  </a:lnTo>
                  <a:lnTo>
                    <a:pt x="89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1" name="Freeform 16"/>
            <p:cNvSpPr>
              <a:spLocks/>
            </p:cNvSpPr>
            <p:nvPr/>
          </p:nvSpPr>
          <p:spPr bwMode="auto">
            <a:xfrm>
              <a:off x="1351" y="1604"/>
              <a:ext cx="257" cy="192"/>
            </a:xfrm>
            <a:custGeom>
              <a:avLst/>
              <a:gdLst>
                <a:gd name="T0" fmla="*/ 2147483647 w 76"/>
                <a:gd name="T1" fmla="*/ 22260 h 163"/>
                <a:gd name="T2" fmla="*/ 2147483647 w 76"/>
                <a:gd name="T3" fmla="*/ 13518 h 163"/>
                <a:gd name="T4" fmla="*/ 2147483647 w 76"/>
                <a:gd name="T5" fmla="*/ 2030 h 163"/>
                <a:gd name="T6" fmla="*/ 2147483647 w 76"/>
                <a:gd name="T7" fmla="*/ 18211 h 163"/>
                <a:gd name="T8" fmla="*/ 2147483647 w 76"/>
                <a:gd name="T9" fmla="*/ 20089 h 163"/>
                <a:gd name="T10" fmla="*/ 2147483647 w 76"/>
                <a:gd name="T11" fmla="*/ 16044 h 163"/>
                <a:gd name="T12" fmla="*/ 2147483647 w 76"/>
                <a:gd name="T13" fmla="*/ 17669 h 163"/>
                <a:gd name="T14" fmla="*/ 2147483647 w 76"/>
                <a:gd name="T15" fmla="*/ 24627 h 163"/>
                <a:gd name="T16" fmla="*/ 2147483647 w 76"/>
                <a:gd name="T17" fmla="*/ 25267 h 163"/>
                <a:gd name="T18" fmla="*/ 2147483647 w 76"/>
                <a:gd name="T19" fmla="*/ 6082 h 163"/>
                <a:gd name="T20" fmla="*/ 2147483647 w 76"/>
                <a:gd name="T21" fmla="*/ 17291 h 163"/>
                <a:gd name="T22" fmla="*/ 2147483647 w 76"/>
                <a:gd name="T23" fmla="*/ 20367 h 163"/>
                <a:gd name="T24" fmla="*/ 2147483647 w 76"/>
                <a:gd name="T25" fmla="*/ 16245 h 163"/>
                <a:gd name="T26" fmla="*/ 2147483647 w 76"/>
                <a:gd name="T27" fmla="*/ 2649 h 163"/>
                <a:gd name="T28" fmla="*/ 2147483647 w 76"/>
                <a:gd name="T29" fmla="*/ 21102 h 163"/>
                <a:gd name="T30" fmla="*/ 2147483647 w 76"/>
                <a:gd name="T31" fmla="*/ 17291 h 163"/>
                <a:gd name="T32" fmla="*/ 2147483647 w 76"/>
                <a:gd name="T33" fmla="*/ 34487 h 163"/>
                <a:gd name="T34" fmla="*/ 2147483647 w 76"/>
                <a:gd name="T35" fmla="*/ 14479 h 163"/>
                <a:gd name="T36" fmla="*/ 2147483647 w 76"/>
                <a:gd name="T37" fmla="*/ 20907 h 163"/>
                <a:gd name="T38" fmla="*/ 2147483647 w 76"/>
                <a:gd name="T39" fmla="*/ 8334 h 163"/>
                <a:gd name="T40" fmla="*/ 2147483647 w 76"/>
                <a:gd name="T41" fmla="*/ 29762 h 163"/>
                <a:gd name="T42" fmla="*/ 2147483647 w 76"/>
                <a:gd name="T43" fmla="*/ 18756 h 163"/>
                <a:gd name="T44" fmla="*/ 2147483647 w 76"/>
                <a:gd name="T45" fmla="*/ 7792 h 163"/>
                <a:gd name="T46" fmla="*/ 2147483647 w 76"/>
                <a:gd name="T47" fmla="*/ 24856 h 163"/>
                <a:gd name="T48" fmla="*/ 2147483647 w 76"/>
                <a:gd name="T49" fmla="*/ 16764 h 163"/>
                <a:gd name="T50" fmla="*/ 2147483647 w 76"/>
                <a:gd name="T51" fmla="*/ 32272 h 163"/>
                <a:gd name="T52" fmla="*/ 2147483647 w 76"/>
                <a:gd name="T53" fmla="*/ 17291 h 163"/>
                <a:gd name="T54" fmla="*/ 2147483647 w 76"/>
                <a:gd name="T55" fmla="*/ 14479 h 163"/>
                <a:gd name="T56" fmla="*/ 2147483647 w 76"/>
                <a:gd name="T57" fmla="*/ 12912 h 163"/>
                <a:gd name="T58" fmla="*/ 2147483647 w 76"/>
                <a:gd name="T59" fmla="*/ 19135 h 163"/>
                <a:gd name="T60" fmla="*/ 2147483647 w 76"/>
                <a:gd name="T61" fmla="*/ 12912 h 163"/>
                <a:gd name="T62" fmla="*/ 2147483647 w 76"/>
                <a:gd name="T63" fmla="*/ 19747 h 163"/>
                <a:gd name="T64" fmla="*/ 2147483647 w 76"/>
                <a:gd name="T65" fmla="*/ 23260 h 163"/>
                <a:gd name="T66" fmla="*/ 2147483647 w 76"/>
                <a:gd name="T67" fmla="*/ 15000 h 163"/>
                <a:gd name="T68" fmla="*/ 2147483647 w 76"/>
                <a:gd name="T69" fmla="*/ 17915 h 163"/>
                <a:gd name="T70" fmla="*/ 2147483647 w 76"/>
                <a:gd name="T71" fmla="*/ 12082 h 163"/>
                <a:gd name="T72" fmla="*/ 2147483647 w 76"/>
                <a:gd name="T73" fmla="*/ 21451 h 163"/>
                <a:gd name="T74" fmla="*/ 2147483647 w 76"/>
                <a:gd name="T75" fmla="*/ 14679 h 163"/>
                <a:gd name="T76" fmla="*/ 2147483647 w 76"/>
                <a:gd name="T77" fmla="*/ 18211 h 163"/>
                <a:gd name="T78" fmla="*/ 2147483647 w 76"/>
                <a:gd name="T79" fmla="*/ 16044 h 163"/>
                <a:gd name="T80" fmla="*/ 2147483647 w 76"/>
                <a:gd name="T81" fmla="*/ 20367 h 163"/>
                <a:gd name="T82" fmla="*/ 2147483647 w 76"/>
                <a:gd name="T83" fmla="*/ 19747 h 163"/>
                <a:gd name="T84" fmla="*/ 2147483647 w 76"/>
                <a:gd name="T85" fmla="*/ 19747 h 163"/>
                <a:gd name="T86" fmla="*/ 2147483647 w 76"/>
                <a:gd name="T87" fmla="*/ 19747 h 163"/>
                <a:gd name="T88" fmla="*/ 2147483647 w 76"/>
                <a:gd name="T89" fmla="*/ 17915 h 163"/>
                <a:gd name="T90" fmla="*/ 2147483647 w 76"/>
                <a:gd name="T91" fmla="*/ 18211 h 163"/>
                <a:gd name="T92" fmla="*/ 2147483647 w 76"/>
                <a:gd name="T93" fmla="*/ 17915 h 163"/>
                <a:gd name="T94" fmla="*/ 2147483647 w 76"/>
                <a:gd name="T95" fmla="*/ 18756 h 163"/>
                <a:gd name="T96" fmla="*/ 2147483647 w 76"/>
                <a:gd name="T97" fmla="*/ 18756 h 163"/>
                <a:gd name="T98" fmla="*/ 2147483647 w 76"/>
                <a:gd name="T99" fmla="*/ 18211 h 163"/>
                <a:gd name="T100" fmla="*/ 2147483647 w 76"/>
                <a:gd name="T101" fmla="*/ 19192 h 163"/>
                <a:gd name="T102" fmla="*/ 2147483647 w 76"/>
                <a:gd name="T103" fmla="*/ 17915 h 163"/>
                <a:gd name="T104" fmla="*/ 2147483647 w 76"/>
                <a:gd name="T105" fmla="*/ 19135 h 163"/>
                <a:gd name="T106" fmla="*/ 2147483647 w 76"/>
                <a:gd name="T107" fmla="*/ 17915 h 163"/>
                <a:gd name="T108" fmla="*/ 2147483647 w 76"/>
                <a:gd name="T109" fmla="*/ 18756 h 163"/>
                <a:gd name="T110" fmla="*/ 2147483647 w 76"/>
                <a:gd name="T111" fmla="*/ 17749 h 163"/>
                <a:gd name="T112" fmla="*/ 2147483647 w 76"/>
                <a:gd name="T113" fmla="*/ 18211 h 163"/>
                <a:gd name="T114" fmla="*/ 2147483647 w 76"/>
                <a:gd name="T115" fmla="*/ 18211 h 163"/>
                <a:gd name="T116" fmla="*/ 2147483647 w 76"/>
                <a:gd name="T117" fmla="*/ 18756 h 1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6"/>
                <a:gd name="T178" fmla="*/ 0 h 163"/>
                <a:gd name="T179" fmla="*/ 76 w 76"/>
                <a:gd name="T180" fmla="*/ 163 h 1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6" h="163">
                  <a:moveTo>
                    <a:pt x="0" y="75"/>
                  </a:moveTo>
                  <a:lnTo>
                    <a:pt x="0" y="73"/>
                  </a:lnTo>
                  <a:lnTo>
                    <a:pt x="0" y="60"/>
                  </a:lnTo>
                  <a:lnTo>
                    <a:pt x="0" y="73"/>
                  </a:lnTo>
                  <a:lnTo>
                    <a:pt x="0" y="92"/>
                  </a:lnTo>
                  <a:lnTo>
                    <a:pt x="1" y="105"/>
                  </a:lnTo>
                  <a:lnTo>
                    <a:pt x="1" y="99"/>
                  </a:lnTo>
                  <a:lnTo>
                    <a:pt x="1" y="56"/>
                  </a:lnTo>
                  <a:lnTo>
                    <a:pt x="1" y="47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84"/>
                  </a:lnTo>
                  <a:lnTo>
                    <a:pt x="2" y="95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6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62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3" y="45"/>
                  </a:lnTo>
                  <a:lnTo>
                    <a:pt x="3" y="35"/>
                  </a:lnTo>
                  <a:lnTo>
                    <a:pt x="3" y="26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109"/>
                  </a:lnTo>
                  <a:lnTo>
                    <a:pt x="3" y="163"/>
                  </a:lnTo>
                  <a:lnTo>
                    <a:pt x="3" y="153"/>
                  </a:lnTo>
                  <a:lnTo>
                    <a:pt x="3" y="77"/>
                  </a:lnTo>
                  <a:lnTo>
                    <a:pt x="4" y="8"/>
                  </a:lnTo>
                  <a:lnTo>
                    <a:pt x="4" y="46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63"/>
                  </a:lnTo>
                  <a:lnTo>
                    <a:pt x="4" y="81"/>
                  </a:lnTo>
                  <a:lnTo>
                    <a:pt x="4" y="137"/>
                  </a:lnTo>
                  <a:lnTo>
                    <a:pt x="4" y="92"/>
                  </a:lnTo>
                  <a:lnTo>
                    <a:pt x="4" y="40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5" y="70"/>
                  </a:lnTo>
                  <a:lnTo>
                    <a:pt x="5" y="75"/>
                  </a:lnTo>
                  <a:lnTo>
                    <a:pt x="5" y="70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5" y="92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65"/>
                  </a:lnTo>
                  <a:lnTo>
                    <a:pt x="5" y="52"/>
                  </a:lnTo>
                  <a:lnTo>
                    <a:pt x="6" y="54"/>
                  </a:lnTo>
                  <a:lnTo>
                    <a:pt x="6" y="82"/>
                  </a:lnTo>
                  <a:lnTo>
                    <a:pt x="6" y="103"/>
                  </a:lnTo>
                  <a:lnTo>
                    <a:pt x="6" y="73"/>
                  </a:lnTo>
                  <a:lnTo>
                    <a:pt x="6" y="77"/>
                  </a:lnTo>
                  <a:lnTo>
                    <a:pt x="6" y="70"/>
                  </a:lnTo>
                  <a:lnTo>
                    <a:pt x="6" y="77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86"/>
                  </a:lnTo>
                  <a:lnTo>
                    <a:pt x="6" y="91"/>
                  </a:lnTo>
                  <a:lnTo>
                    <a:pt x="6" y="81"/>
                  </a:lnTo>
                  <a:lnTo>
                    <a:pt x="6" y="92"/>
                  </a:lnTo>
                  <a:lnTo>
                    <a:pt x="7" y="81"/>
                  </a:lnTo>
                  <a:lnTo>
                    <a:pt x="7" y="55"/>
                  </a:lnTo>
                  <a:lnTo>
                    <a:pt x="7" y="38"/>
                  </a:lnTo>
                  <a:lnTo>
                    <a:pt x="7" y="54"/>
                  </a:lnTo>
                  <a:lnTo>
                    <a:pt x="7" y="39"/>
                  </a:lnTo>
                  <a:lnTo>
                    <a:pt x="7" y="54"/>
                  </a:lnTo>
                  <a:lnTo>
                    <a:pt x="7" y="61"/>
                  </a:lnTo>
                  <a:lnTo>
                    <a:pt x="7" y="48"/>
                  </a:lnTo>
                  <a:lnTo>
                    <a:pt x="7" y="26"/>
                  </a:lnTo>
                  <a:lnTo>
                    <a:pt x="7" y="18"/>
                  </a:lnTo>
                  <a:lnTo>
                    <a:pt x="7" y="7"/>
                  </a:lnTo>
                  <a:lnTo>
                    <a:pt x="8" y="63"/>
                  </a:lnTo>
                  <a:lnTo>
                    <a:pt x="8" y="141"/>
                  </a:lnTo>
                  <a:lnTo>
                    <a:pt x="8" y="131"/>
                  </a:lnTo>
                  <a:lnTo>
                    <a:pt x="8" y="143"/>
                  </a:lnTo>
                  <a:lnTo>
                    <a:pt x="8" y="131"/>
                  </a:lnTo>
                  <a:lnTo>
                    <a:pt x="8" y="45"/>
                  </a:lnTo>
                  <a:lnTo>
                    <a:pt x="8" y="13"/>
                  </a:lnTo>
                  <a:lnTo>
                    <a:pt x="8" y="28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8" y="69"/>
                  </a:lnTo>
                  <a:lnTo>
                    <a:pt x="9" y="106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9" y="79"/>
                  </a:lnTo>
                  <a:lnTo>
                    <a:pt x="9" y="31"/>
                  </a:lnTo>
                  <a:lnTo>
                    <a:pt x="9" y="58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77"/>
                  </a:lnTo>
                  <a:lnTo>
                    <a:pt x="9" y="81"/>
                  </a:lnTo>
                  <a:lnTo>
                    <a:pt x="9" y="94"/>
                  </a:lnTo>
                  <a:lnTo>
                    <a:pt x="10" y="76"/>
                  </a:lnTo>
                  <a:lnTo>
                    <a:pt x="10" y="97"/>
                  </a:lnTo>
                  <a:lnTo>
                    <a:pt x="10" y="76"/>
                  </a:lnTo>
                  <a:lnTo>
                    <a:pt x="10" y="56"/>
                  </a:lnTo>
                  <a:lnTo>
                    <a:pt x="10" y="70"/>
                  </a:lnTo>
                  <a:lnTo>
                    <a:pt x="10" y="95"/>
                  </a:lnTo>
                  <a:lnTo>
                    <a:pt x="10" y="87"/>
                  </a:lnTo>
                  <a:lnTo>
                    <a:pt x="10" y="98"/>
                  </a:lnTo>
                  <a:lnTo>
                    <a:pt x="10" y="87"/>
                  </a:lnTo>
                  <a:lnTo>
                    <a:pt x="10" y="69"/>
                  </a:lnTo>
                  <a:lnTo>
                    <a:pt x="10" y="75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10" y="97"/>
                  </a:lnTo>
                  <a:lnTo>
                    <a:pt x="11" y="90"/>
                  </a:lnTo>
                  <a:lnTo>
                    <a:pt x="11" y="97"/>
                  </a:lnTo>
                  <a:lnTo>
                    <a:pt x="11" y="90"/>
                  </a:lnTo>
                  <a:lnTo>
                    <a:pt x="11" y="83"/>
                  </a:lnTo>
                  <a:lnTo>
                    <a:pt x="11" y="73"/>
                  </a:lnTo>
                  <a:lnTo>
                    <a:pt x="11" y="55"/>
                  </a:lnTo>
                  <a:lnTo>
                    <a:pt x="11" y="44"/>
                  </a:lnTo>
                  <a:lnTo>
                    <a:pt x="11" y="51"/>
                  </a:lnTo>
                  <a:lnTo>
                    <a:pt x="11" y="42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42"/>
                  </a:lnTo>
                  <a:lnTo>
                    <a:pt x="11" y="23"/>
                  </a:lnTo>
                  <a:lnTo>
                    <a:pt x="12" y="10"/>
                  </a:lnTo>
                  <a:lnTo>
                    <a:pt x="12" y="6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30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3" y="66"/>
                  </a:lnTo>
                  <a:lnTo>
                    <a:pt x="13" y="117"/>
                  </a:lnTo>
                  <a:lnTo>
                    <a:pt x="13" y="110"/>
                  </a:lnTo>
                  <a:lnTo>
                    <a:pt x="13" y="123"/>
                  </a:lnTo>
                  <a:lnTo>
                    <a:pt x="13" y="110"/>
                  </a:lnTo>
                  <a:lnTo>
                    <a:pt x="13" y="65"/>
                  </a:lnTo>
                  <a:lnTo>
                    <a:pt x="13" y="32"/>
                  </a:lnTo>
                  <a:lnTo>
                    <a:pt x="13" y="64"/>
                  </a:lnTo>
                  <a:lnTo>
                    <a:pt x="13" y="95"/>
                  </a:lnTo>
                  <a:lnTo>
                    <a:pt x="13" y="88"/>
                  </a:lnTo>
                  <a:lnTo>
                    <a:pt x="13" y="97"/>
                  </a:lnTo>
                  <a:lnTo>
                    <a:pt x="14" y="88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85"/>
                  </a:lnTo>
                  <a:lnTo>
                    <a:pt x="14" y="76"/>
                  </a:lnTo>
                  <a:lnTo>
                    <a:pt x="14" y="66"/>
                  </a:lnTo>
                  <a:lnTo>
                    <a:pt x="14" y="81"/>
                  </a:lnTo>
                  <a:lnTo>
                    <a:pt x="14" y="96"/>
                  </a:lnTo>
                  <a:lnTo>
                    <a:pt x="14" y="79"/>
                  </a:lnTo>
                  <a:lnTo>
                    <a:pt x="14" y="65"/>
                  </a:lnTo>
                  <a:lnTo>
                    <a:pt x="14" y="72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7"/>
                  </a:lnTo>
                  <a:lnTo>
                    <a:pt x="15" y="73"/>
                  </a:lnTo>
                  <a:lnTo>
                    <a:pt x="15" y="62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28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42"/>
                  </a:lnTo>
                  <a:lnTo>
                    <a:pt x="16" y="93"/>
                  </a:lnTo>
                  <a:lnTo>
                    <a:pt x="16" y="18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26"/>
                  </a:lnTo>
                  <a:lnTo>
                    <a:pt x="16" y="56"/>
                  </a:lnTo>
                  <a:lnTo>
                    <a:pt x="17" y="72"/>
                  </a:lnTo>
                  <a:lnTo>
                    <a:pt x="17" y="71"/>
                  </a:lnTo>
                  <a:lnTo>
                    <a:pt x="17" y="80"/>
                  </a:lnTo>
                  <a:lnTo>
                    <a:pt x="17" y="115"/>
                  </a:lnTo>
                  <a:lnTo>
                    <a:pt x="17" y="107"/>
                  </a:lnTo>
                  <a:lnTo>
                    <a:pt x="17" y="119"/>
                  </a:lnTo>
                  <a:lnTo>
                    <a:pt x="17" y="107"/>
                  </a:lnTo>
                  <a:lnTo>
                    <a:pt x="17" y="72"/>
                  </a:lnTo>
                  <a:lnTo>
                    <a:pt x="17" y="48"/>
                  </a:lnTo>
                  <a:lnTo>
                    <a:pt x="17" y="75"/>
                  </a:lnTo>
                  <a:lnTo>
                    <a:pt x="17" y="91"/>
                  </a:lnTo>
                  <a:lnTo>
                    <a:pt x="17" y="81"/>
                  </a:lnTo>
                  <a:lnTo>
                    <a:pt x="18" y="71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80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73"/>
                  </a:lnTo>
                  <a:lnTo>
                    <a:pt x="18" y="61"/>
                  </a:lnTo>
                  <a:lnTo>
                    <a:pt x="19" y="66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81"/>
                  </a:lnTo>
                  <a:lnTo>
                    <a:pt x="19" y="74"/>
                  </a:lnTo>
                  <a:lnTo>
                    <a:pt x="19" y="64"/>
                  </a:lnTo>
                  <a:lnTo>
                    <a:pt x="19" y="57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23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87"/>
                  </a:lnTo>
                  <a:lnTo>
                    <a:pt x="20" y="147"/>
                  </a:lnTo>
                  <a:lnTo>
                    <a:pt x="20" y="132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20" y="36"/>
                  </a:lnTo>
                  <a:lnTo>
                    <a:pt x="20" y="62"/>
                  </a:lnTo>
                  <a:lnTo>
                    <a:pt x="20" y="73"/>
                  </a:lnTo>
                  <a:lnTo>
                    <a:pt x="21" y="97"/>
                  </a:lnTo>
                  <a:lnTo>
                    <a:pt x="21" y="114"/>
                  </a:lnTo>
                  <a:lnTo>
                    <a:pt x="21" y="99"/>
                  </a:lnTo>
                  <a:lnTo>
                    <a:pt x="21" y="62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81"/>
                  </a:lnTo>
                  <a:lnTo>
                    <a:pt x="21" y="88"/>
                  </a:lnTo>
                  <a:lnTo>
                    <a:pt x="21" y="77"/>
                  </a:lnTo>
                  <a:lnTo>
                    <a:pt x="22" y="80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2" y="73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75"/>
                  </a:lnTo>
                  <a:lnTo>
                    <a:pt x="22" y="61"/>
                  </a:lnTo>
                  <a:lnTo>
                    <a:pt x="22" y="53"/>
                  </a:lnTo>
                  <a:lnTo>
                    <a:pt x="23" y="58"/>
                  </a:lnTo>
                  <a:lnTo>
                    <a:pt x="23" y="72"/>
                  </a:lnTo>
                  <a:lnTo>
                    <a:pt x="23" y="71"/>
                  </a:lnTo>
                  <a:lnTo>
                    <a:pt x="23" y="75"/>
                  </a:lnTo>
                  <a:lnTo>
                    <a:pt x="23" y="71"/>
                  </a:lnTo>
                  <a:lnTo>
                    <a:pt x="23" y="55"/>
                  </a:lnTo>
                  <a:lnTo>
                    <a:pt x="23" y="34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2"/>
                  </a:lnTo>
                  <a:lnTo>
                    <a:pt x="23" y="31"/>
                  </a:lnTo>
                  <a:lnTo>
                    <a:pt x="23" y="108"/>
                  </a:lnTo>
                  <a:lnTo>
                    <a:pt x="24" y="147"/>
                  </a:lnTo>
                  <a:lnTo>
                    <a:pt x="24" y="8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24" y="74"/>
                  </a:lnTo>
                  <a:lnTo>
                    <a:pt x="24" y="73"/>
                  </a:lnTo>
                  <a:lnTo>
                    <a:pt x="24" y="78"/>
                  </a:lnTo>
                  <a:lnTo>
                    <a:pt x="24" y="106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89"/>
                  </a:lnTo>
                  <a:lnTo>
                    <a:pt x="25" y="51"/>
                  </a:lnTo>
                  <a:lnTo>
                    <a:pt x="25" y="61"/>
                  </a:lnTo>
                  <a:lnTo>
                    <a:pt x="25" y="50"/>
                  </a:lnTo>
                  <a:lnTo>
                    <a:pt x="25" y="61"/>
                  </a:lnTo>
                  <a:lnTo>
                    <a:pt x="25" y="82"/>
                  </a:lnTo>
                  <a:lnTo>
                    <a:pt x="25" y="89"/>
                  </a:lnTo>
                  <a:lnTo>
                    <a:pt x="25" y="86"/>
                  </a:lnTo>
                  <a:lnTo>
                    <a:pt x="25" y="78"/>
                  </a:lnTo>
                  <a:lnTo>
                    <a:pt x="25" y="87"/>
                  </a:lnTo>
                  <a:lnTo>
                    <a:pt x="26" y="88"/>
                  </a:lnTo>
                  <a:lnTo>
                    <a:pt x="26" y="87"/>
                  </a:lnTo>
                  <a:lnTo>
                    <a:pt x="26" y="79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74"/>
                  </a:lnTo>
                  <a:lnTo>
                    <a:pt x="26" y="64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6" y="42"/>
                  </a:lnTo>
                  <a:lnTo>
                    <a:pt x="26" y="49"/>
                  </a:lnTo>
                  <a:lnTo>
                    <a:pt x="26" y="72"/>
                  </a:lnTo>
                  <a:lnTo>
                    <a:pt x="26" y="80"/>
                  </a:lnTo>
                  <a:lnTo>
                    <a:pt x="27" y="59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79"/>
                  </a:lnTo>
                  <a:lnTo>
                    <a:pt x="27" y="127"/>
                  </a:lnTo>
                  <a:lnTo>
                    <a:pt x="27" y="136"/>
                  </a:lnTo>
                  <a:lnTo>
                    <a:pt x="27" y="128"/>
                  </a:lnTo>
                  <a:lnTo>
                    <a:pt x="27" y="52"/>
                  </a:lnTo>
                  <a:lnTo>
                    <a:pt x="28" y="33"/>
                  </a:lnTo>
                  <a:lnTo>
                    <a:pt x="28" y="49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94"/>
                  </a:lnTo>
                  <a:lnTo>
                    <a:pt x="28" y="111"/>
                  </a:lnTo>
                  <a:lnTo>
                    <a:pt x="28" y="95"/>
                  </a:lnTo>
                  <a:lnTo>
                    <a:pt x="28" y="115"/>
                  </a:lnTo>
                  <a:lnTo>
                    <a:pt x="28" y="95"/>
                  </a:lnTo>
                  <a:lnTo>
                    <a:pt x="28" y="59"/>
                  </a:lnTo>
                  <a:lnTo>
                    <a:pt x="29" y="54"/>
                  </a:lnTo>
                  <a:lnTo>
                    <a:pt x="29" y="58"/>
                  </a:lnTo>
                  <a:lnTo>
                    <a:pt x="29" y="80"/>
                  </a:lnTo>
                  <a:lnTo>
                    <a:pt x="29" y="94"/>
                  </a:lnTo>
                  <a:lnTo>
                    <a:pt x="29" y="86"/>
                  </a:lnTo>
                  <a:lnTo>
                    <a:pt x="29" y="78"/>
                  </a:lnTo>
                  <a:lnTo>
                    <a:pt x="29" y="82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9" y="77"/>
                  </a:lnTo>
                  <a:lnTo>
                    <a:pt x="29" y="75"/>
                  </a:lnTo>
                  <a:lnTo>
                    <a:pt x="30" y="64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30" y="47"/>
                  </a:lnTo>
                  <a:lnTo>
                    <a:pt x="30" y="56"/>
                  </a:lnTo>
                  <a:lnTo>
                    <a:pt x="30" y="69"/>
                  </a:lnTo>
                  <a:lnTo>
                    <a:pt x="30" y="65"/>
                  </a:lnTo>
                  <a:lnTo>
                    <a:pt x="30" y="70"/>
                  </a:lnTo>
                  <a:lnTo>
                    <a:pt x="30" y="65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30" y="34"/>
                  </a:lnTo>
                  <a:lnTo>
                    <a:pt x="31" y="64"/>
                  </a:lnTo>
                  <a:lnTo>
                    <a:pt x="31" y="112"/>
                  </a:lnTo>
                  <a:lnTo>
                    <a:pt x="31" y="123"/>
                  </a:lnTo>
                  <a:lnTo>
                    <a:pt x="31" y="119"/>
                  </a:lnTo>
                  <a:lnTo>
                    <a:pt x="31" y="77"/>
                  </a:lnTo>
                  <a:lnTo>
                    <a:pt x="31" y="39"/>
                  </a:lnTo>
                  <a:lnTo>
                    <a:pt x="31" y="47"/>
                  </a:lnTo>
                  <a:lnTo>
                    <a:pt x="31" y="37"/>
                  </a:lnTo>
                  <a:lnTo>
                    <a:pt x="31" y="47"/>
                  </a:lnTo>
                  <a:lnTo>
                    <a:pt x="31" y="71"/>
                  </a:lnTo>
                  <a:lnTo>
                    <a:pt x="31" y="86"/>
                  </a:lnTo>
                  <a:lnTo>
                    <a:pt x="32" y="94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66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8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3" y="75"/>
                  </a:lnTo>
                  <a:lnTo>
                    <a:pt x="33" y="6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49"/>
                  </a:lnTo>
                  <a:lnTo>
                    <a:pt x="33" y="46"/>
                  </a:lnTo>
                  <a:lnTo>
                    <a:pt x="34" y="50"/>
                  </a:lnTo>
                  <a:lnTo>
                    <a:pt x="34" y="49"/>
                  </a:lnTo>
                  <a:lnTo>
                    <a:pt x="34" y="52"/>
                  </a:lnTo>
                  <a:lnTo>
                    <a:pt x="34" y="49"/>
                  </a:lnTo>
                  <a:lnTo>
                    <a:pt x="34" y="48"/>
                  </a:lnTo>
                  <a:lnTo>
                    <a:pt x="34" y="83"/>
                  </a:lnTo>
                  <a:lnTo>
                    <a:pt x="34" y="114"/>
                  </a:lnTo>
                  <a:lnTo>
                    <a:pt x="34" y="101"/>
                  </a:lnTo>
                  <a:lnTo>
                    <a:pt x="34" y="50"/>
                  </a:lnTo>
                  <a:lnTo>
                    <a:pt x="34" y="32"/>
                  </a:lnTo>
                  <a:lnTo>
                    <a:pt x="35" y="40"/>
                  </a:lnTo>
                  <a:lnTo>
                    <a:pt x="35" y="70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5" y="95"/>
                  </a:lnTo>
                  <a:lnTo>
                    <a:pt x="35" y="92"/>
                  </a:lnTo>
                  <a:lnTo>
                    <a:pt x="35" y="96"/>
                  </a:lnTo>
                  <a:lnTo>
                    <a:pt x="35" y="92"/>
                  </a:lnTo>
                  <a:lnTo>
                    <a:pt x="35" y="79"/>
                  </a:lnTo>
                  <a:lnTo>
                    <a:pt x="35" y="60"/>
                  </a:lnTo>
                  <a:lnTo>
                    <a:pt x="35" y="73"/>
                  </a:lnTo>
                  <a:lnTo>
                    <a:pt x="35" y="83"/>
                  </a:lnTo>
                  <a:lnTo>
                    <a:pt x="36" y="81"/>
                  </a:lnTo>
                  <a:lnTo>
                    <a:pt x="36" y="84"/>
                  </a:lnTo>
                  <a:lnTo>
                    <a:pt x="36" y="81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7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62"/>
                  </a:lnTo>
                  <a:lnTo>
                    <a:pt x="36" y="58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8"/>
                  </a:lnTo>
                  <a:lnTo>
                    <a:pt x="37" y="95"/>
                  </a:lnTo>
                  <a:lnTo>
                    <a:pt x="37" y="112"/>
                  </a:lnTo>
                  <a:lnTo>
                    <a:pt x="37" y="94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8" y="33"/>
                  </a:lnTo>
                  <a:lnTo>
                    <a:pt x="38" y="45"/>
                  </a:lnTo>
                  <a:lnTo>
                    <a:pt x="38" y="75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8" y="86"/>
                  </a:lnTo>
                  <a:lnTo>
                    <a:pt x="38" y="69"/>
                  </a:lnTo>
                  <a:lnTo>
                    <a:pt x="38" y="62"/>
                  </a:lnTo>
                  <a:lnTo>
                    <a:pt x="39" y="63"/>
                  </a:lnTo>
                  <a:lnTo>
                    <a:pt x="39" y="77"/>
                  </a:lnTo>
                  <a:lnTo>
                    <a:pt x="39" y="87"/>
                  </a:lnTo>
                  <a:lnTo>
                    <a:pt x="39" y="86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2"/>
                  </a:lnTo>
                  <a:lnTo>
                    <a:pt x="39" y="63"/>
                  </a:lnTo>
                  <a:lnTo>
                    <a:pt x="39" y="61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39" y="66"/>
                  </a:lnTo>
                  <a:lnTo>
                    <a:pt x="40" y="56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52"/>
                  </a:lnTo>
                  <a:lnTo>
                    <a:pt x="40" y="57"/>
                  </a:lnTo>
                  <a:lnTo>
                    <a:pt x="40" y="71"/>
                  </a:lnTo>
                  <a:lnTo>
                    <a:pt x="40" y="100"/>
                  </a:lnTo>
                  <a:lnTo>
                    <a:pt x="40" y="105"/>
                  </a:lnTo>
                  <a:lnTo>
                    <a:pt x="41" y="102"/>
                  </a:lnTo>
                  <a:lnTo>
                    <a:pt x="41" y="80"/>
                  </a:lnTo>
                  <a:lnTo>
                    <a:pt x="41" y="48"/>
                  </a:lnTo>
                  <a:lnTo>
                    <a:pt x="41" y="62"/>
                  </a:lnTo>
                  <a:lnTo>
                    <a:pt x="41" y="84"/>
                  </a:lnTo>
                  <a:lnTo>
                    <a:pt x="41" y="95"/>
                  </a:lnTo>
                  <a:lnTo>
                    <a:pt x="41" y="92"/>
                  </a:lnTo>
                  <a:lnTo>
                    <a:pt x="41" y="93"/>
                  </a:lnTo>
                  <a:lnTo>
                    <a:pt x="41" y="92"/>
                  </a:lnTo>
                  <a:lnTo>
                    <a:pt x="41" y="85"/>
                  </a:lnTo>
                  <a:lnTo>
                    <a:pt x="41" y="69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2" y="77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56"/>
                  </a:lnTo>
                  <a:lnTo>
                    <a:pt x="43" y="46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3" y="49"/>
                  </a:lnTo>
                  <a:lnTo>
                    <a:pt x="43" y="62"/>
                  </a:lnTo>
                  <a:lnTo>
                    <a:pt x="43" y="78"/>
                  </a:lnTo>
                  <a:lnTo>
                    <a:pt x="43" y="92"/>
                  </a:lnTo>
                  <a:lnTo>
                    <a:pt x="43" y="94"/>
                  </a:lnTo>
                  <a:lnTo>
                    <a:pt x="44" y="92"/>
                  </a:lnTo>
                  <a:lnTo>
                    <a:pt x="44" y="77"/>
                  </a:lnTo>
                  <a:lnTo>
                    <a:pt x="44" y="61"/>
                  </a:lnTo>
                  <a:lnTo>
                    <a:pt x="44" y="65"/>
                  </a:lnTo>
                  <a:lnTo>
                    <a:pt x="44" y="59"/>
                  </a:lnTo>
                  <a:lnTo>
                    <a:pt x="44" y="65"/>
                  </a:lnTo>
                  <a:lnTo>
                    <a:pt x="44" y="82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93"/>
                  </a:lnTo>
                  <a:lnTo>
                    <a:pt x="44" y="83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5" y="75"/>
                  </a:lnTo>
                  <a:lnTo>
                    <a:pt x="45" y="71"/>
                  </a:lnTo>
                  <a:lnTo>
                    <a:pt x="45" y="6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46" y="50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68"/>
                  </a:lnTo>
                  <a:lnTo>
                    <a:pt x="46" y="82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7" y="71"/>
                  </a:lnTo>
                  <a:lnTo>
                    <a:pt x="47" y="70"/>
                  </a:lnTo>
                  <a:lnTo>
                    <a:pt x="47" y="76"/>
                  </a:lnTo>
                  <a:lnTo>
                    <a:pt x="47" y="83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47" y="77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5"/>
                  </a:lnTo>
                  <a:lnTo>
                    <a:pt x="48" y="73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3"/>
                  </a:lnTo>
                  <a:lnTo>
                    <a:pt x="49" y="56"/>
                  </a:lnTo>
                  <a:lnTo>
                    <a:pt x="49" y="61"/>
                  </a:lnTo>
                  <a:lnTo>
                    <a:pt x="49" y="65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9" y="78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1" y="67"/>
                  </a:lnTo>
                  <a:lnTo>
                    <a:pt x="51" y="61"/>
                  </a:lnTo>
                  <a:lnTo>
                    <a:pt x="51" y="64"/>
                  </a:lnTo>
                  <a:lnTo>
                    <a:pt x="51" y="65"/>
                  </a:lnTo>
                  <a:lnTo>
                    <a:pt x="51" y="62"/>
                  </a:lnTo>
                  <a:lnTo>
                    <a:pt x="51" y="59"/>
                  </a:lnTo>
                  <a:lnTo>
                    <a:pt x="51" y="61"/>
                  </a:lnTo>
                  <a:lnTo>
                    <a:pt x="51" y="65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4"/>
                  </a:lnTo>
                  <a:lnTo>
                    <a:pt x="53" y="72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4" y="65"/>
                  </a:lnTo>
                  <a:lnTo>
                    <a:pt x="54" y="66"/>
                  </a:lnTo>
                  <a:lnTo>
                    <a:pt x="54" y="63"/>
                  </a:lnTo>
                  <a:lnTo>
                    <a:pt x="54" y="60"/>
                  </a:lnTo>
                  <a:lnTo>
                    <a:pt x="54" y="63"/>
                  </a:lnTo>
                  <a:lnTo>
                    <a:pt x="54" y="66"/>
                  </a:lnTo>
                  <a:lnTo>
                    <a:pt x="54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6" y="70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7" y="62"/>
                  </a:lnTo>
                  <a:lnTo>
                    <a:pt x="57" y="60"/>
                  </a:lnTo>
                  <a:lnTo>
                    <a:pt x="57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8" y="66"/>
                  </a:lnTo>
                  <a:lnTo>
                    <a:pt x="58" y="69"/>
                  </a:lnTo>
                  <a:lnTo>
                    <a:pt x="58" y="73"/>
                  </a:lnTo>
                  <a:lnTo>
                    <a:pt x="58" y="75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1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6"/>
                  </a:lnTo>
                  <a:lnTo>
                    <a:pt x="59" y="65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0" y="65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0" y="71"/>
                  </a:lnTo>
                  <a:lnTo>
                    <a:pt x="60" y="72"/>
                  </a:lnTo>
                  <a:lnTo>
                    <a:pt x="61" y="73"/>
                  </a:lnTo>
                  <a:lnTo>
                    <a:pt x="61" y="74"/>
                  </a:lnTo>
                  <a:lnTo>
                    <a:pt x="61" y="75"/>
                  </a:lnTo>
                  <a:lnTo>
                    <a:pt x="61" y="76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1" y="70"/>
                  </a:lnTo>
                  <a:lnTo>
                    <a:pt x="62" y="70"/>
                  </a:lnTo>
                  <a:lnTo>
                    <a:pt x="62" y="69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8"/>
                  </a:lnTo>
                  <a:lnTo>
                    <a:pt x="63" y="69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4"/>
                  </a:lnTo>
                  <a:lnTo>
                    <a:pt x="63" y="75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5" y="69"/>
                  </a:lnTo>
                  <a:lnTo>
                    <a:pt x="65" y="68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5" y="69"/>
                  </a:lnTo>
                  <a:lnTo>
                    <a:pt x="66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6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3"/>
                  </a:lnTo>
                  <a:lnTo>
                    <a:pt x="67" y="74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7" y="69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8"/>
                  </a:lnTo>
                  <a:lnTo>
                    <a:pt x="68" y="69"/>
                  </a:lnTo>
                  <a:lnTo>
                    <a:pt x="68" y="70"/>
                  </a:lnTo>
                  <a:lnTo>
                    <a:pt x="69" y="69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69" y="71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0" y="68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69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69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2"/>
                  </a:lnTo>
                  <a:lnTo>
                    <a:pt x="72" y="73"/>
                  </a:lnTo>
                  <a:lnTo>
                    <a:pt x="72" y="72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3" y="70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4" y="68"/>
                  </a:lnTo>
                  <a:lnTo>
                    <a:pt x="74" y="69"/>
                  </a:lnTo>
                  <a:lnTo>
                    <a:pt x="74" y="70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6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>
              <a:off x="432" y="1686"/>
              <a:ext cx="11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59" name="ZoneTexte 49"/>
          <p:cNvSpPr txBox="1">
            <a:spLocks noChangeArrowheads="1"/>
          </p:cNvSpPr>
          <p:nvPr/>
        </p:nvSpPr>
        <p:spPr bwMode="auto">
          <a:xfrm>
            <a:off x="1911350" y="4953000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Calibri" charset="0"/>
              </a:rPr>
              <a:t>speech coding</a:t>
            </a:r>
          </a:p>
        </p:txBody>
      </p:sp>
      <p:sp>
        <p:nvSpPr>
          <p:cNvPr id="23560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ea typeface="ＭＳ Ｐゴシック" charset="-128"/>
                <a:cs typeface="ＭＳ Ｐゴシック" charset="-128"/>
              </a:rPr>
              <a:t>Next</a:t>
            </a:r>
            <a:r>
              <a:rPr lang="en-US" sz="3600" dirty="0" smtClean="0">
                <a:ea typeface="ＭＳ Ｐゴシック" charset="-128"/>
                <a:cs typeface="ＭＳ Ｐゴシック" charset="-128"/>
              </a:rPr>
              <a:t> step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1" name="ZoneTexte 47"/>
          <p:cNvSpPr txBox="1">
            <a:spLocks noChangeArrowheads="1"/>
          </p:cNvSpPr>
          <p:nvPr/>
        </p:nvSpPr>
        <p:spPr bwMode="auto">
          <a:xfrm>
            <a:off x="1057275" y="3743325"/>
            <a:ext cx="16065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>
                <a:latin typeface="Calibri" charset="0"/>
              </a:rPr>
              <a:t>clustering</a:t>
            </a:r>
          </a:p>
        </p:txBody>
      </p:sp>
      <p:sp>
        <p:nvSpPr>
          <p:cNvPr id="23562" name="ZoneTexte 3"/>
          <p:cNvSpPr txBox="1">
            <a:spLocks noChangeArrowheads="1"/>
          </p:cNvSpPr>
          <p:nvPr/>
        </p:nvSpPr>
        <p:spPr bwMode="auto">
          <a:xfrm>
            <a:off x="2063750" y="1905000"/>
            <a:ext cx="1325102" cy="615553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word </a:t>
            </a:r>
            <a:r>
              <a:rPr lang="en-US" dirty="0">
                <a:latin typeface="Calibri" charset="0"/>
              </a:rPr>
              <a:t>units</a:t>
            </a:r>
          </a:p>
          <a:p>
            <a:pPr algn="ctr"/>
            <a:r>
              <a:rPr lang="en-US" sz="1600" dirty="0" smtClean="0">
                <a:latin typeface="Calibri" charset="0"/>
              </a:rPr>
              <a:t>(</a:t>
            </a:r>
            <a:r>
              <a:rPr lang="en-US" sz="1600" dirty="0" err="1" smtClean="0">
                <a:latin typeface="Calibri" charset="0"/>
              </a:rPr>
              <a:t>lang</a:t>
            </a:r>
            <a:r>
              <a:rPr lang="en-US" sz="1600" dirty="0" smtClean="0">
                <a:latin typeface="Calibri" charset="0"/>
              </a:rPr>
              <a:t> </a:t>
            </a:r>
            <a:r>
              <a:rPr lang="en-US" sz="1600" dirty="0">
                <a:latin typeface="Calibri" charset="0"/>
              </a:rPr>
              <a:t>model)</a:t>
            </a:r>
          </a:p>
        </p:txBody>
      </p:sp>
      <p:cxnSp>
        <p:nvCxnSpPr>
          <p:cNvPr id="20" name="Forme 18"/>
          <p:cNvCxnSpPr>
            <a:stCxn id="23555" idx="1"/>
            <a:endCxn id="23562" idx="1"/>
          </p:cNvCxnSpPr>
          <p:nvPr/>
        </p:nvCxnSpPr>
        <p:spPr>
          <a:xfrm rot="10800000" flipH="1">
            <a:off x="1257300" y="2212778"/>
            <a:ext cx="806450" cy="2417167"/>
          </a:xfrm>
          <a:prstGeom prst="curvedConnector3">
            <a:avLst>
              <a:gd name="adj1" fmla="val -28346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Forme 18"/>
          <p:cNvCxnSpPr>
            <a:stCxn id="23562" idx="3"/>
            <a:endCxn id="23554" idx="3"/>
          </p:cNvCxnSpPr>
          <p:nvPr/>
        </p:nvCxnSpPr>
        <p:spPr>
          <a:xfrm flipH="1">
            <a:off x="3019425" y="2212777"/>
            <a:ext cx="369427" cy="1066998"/>
          </a:xfrm>
          <a:prstGeom prst="curvedConnector3">
            <a:avLst>
              <a:gd name="adj1" fmla="val -6188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Forme 18"/>
          <p:cNvCxnSpPr>
            <a:stCxn id="23554" idx="1"/>
            <a:endCxn id="23562" idx="1"/>
          </p:cNvCxnSpPr>
          <p:nvPr/>
        </p:nvCxnSpPr>
        <p:spPr>
          <a:xfrm rot="10800000" flipH="1">
            <a:off x="1454150" y="2212777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6" name="ZoneTexte 47"/>
          <p:cNvSpPr txBox="1">
            <a:spLocks noChangeArrowheads="1"/>
          </p:cNvSpPr>
          <p:nvPr/>
        </p:nvSpPr>
        <p:spPr bwMode="auto">
          <a:xfrm>
            <a:off x="-152400" y="2667000"/>
            <a:ext cx="1606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>
                <a:latin typeface="Calibri" charset="0"/>
              </a:rPr>
              <a:t>spoken term discovery</a:t>
            </a:r>
          </a:p>
        </p:txBody>
      </p:sp>
      <p:sp>
        <p:nvSpPr>
          <p:cNvPr id="23567" name="ZoneTexte 47"/>
          <p:cNvSpPr txBox="1">
            <a:spLocks noChangeArrowheads="1"/>
          </p:cNvSpPr>
          <p:nvPr/>
        </p:nvSpPr>
        <p:spPr bwMode="auto">
          <a:xfrm>
            <a:off x="3346450" y="2212778"/>
            <a:ext cx="1606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>
                <a:latin typeface="Calibri" charset="0"/>
              </a:rPr>
              <a:t>discriminative training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5158705" y="3505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ZR 2019. Unsupervised speech synthesis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5562600" y="12446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ZR 2021? Language </a:t>
            </a:r>
            <a:r>
              <a:rPr lang="en-US" u="sng" dirty="0" smtClean="0"/>
              <a:t>modeling from speech</a:t>
            </a:r>
          </a:p>
          <a:p>
            <a:endParaRPr lang="en-US" u="sng" dirty="0" smtClean="0"/>
          </a:p>
        </p:txBody>
      </p:sp>
      <p:sp>
        <p:nvSpPr>
          <p:cNvPr id="29" name="ZoneTexte 3"/>
          <p:cNvSpPr txBox="1">
            <a:spLocks noChangeArrowheads="1"/>
          </p:cNvSpPr>
          <p:nvPr/>
        </p:nvSpPr>
        <p:spPr bwMode="auto">
          <a:xfrm>
            <a:off x="2713498" y="984647"/>
            <a:ext cx="1480506" cy="615553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topic models</a:t>
            </a:r>
          </a:p>
          <a:p>
            <a:pPr algn="ctr"/>
            <a:r>
              <a:rPr lang="en-US" sz="1600" dirty="0" smtClean="0">
                <a:latin typeface="Calibri" charset="0"/>
              </a:rPr>
              <a:t>(</a:t>
            </a:r>
            <a:r>
              <a:rPr lang="en-US" sz="1600" dirty="0" err="1" smtClean="0">
                <a:latin typeface="Calibri" charset="0"/>
              </a:rPr>
              <a:t>lang</a:t>
            </a:r>
            <a:r>
              <a:rPr lang="en-US" sz="1600" dirty="0" smtClean="0">
                <a:latin typeface="Calibri" charset="0"/>
              </a:rPr>
              <a:t> </a:t>
            </a:r>
            <a:r>
              <a:rPr lang="en-US" sz="1600" dirty="0">
                <a:latin typeface="Calibri" charset="0"/>
              </a:rPr>
              <a:t>model)</a:t>
            </a:r>
          </a:p>
        </p:txBody>
      </p:sp>
      <p:cxnSp>
        <p:nvCxnSpPr>
          <p:cNvPr id="30" name="Forme 18"/>
          <p:cNvCxnSpPr/>
          <p:nvPr/>
        </p:nvCxnSpPr>
        <p:spPr>
          <a:xfrm rot="10800000" flipH="1">
            <a:off x="2057400" y="1142802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7"/>
          <p:cNvSpPr txBox="1">
            <a:spLocks noChangeArrowheads="1"/>
          </p:cNvSpPr>
          <p:nvPr/>
        </p:nvSpPr>
        <p:spPr bwMode="auto">
          <a:xfrm>
            <a:off x="603250" y="1244600"/>
            <a:ext cx="160655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 smtClean="0">
                <a:latin typeface="Calibri" charset="0"/>
              </a:rPr>
              <a:t>distributional</a:t>
            </a:r>
          </a:p>
          <a:p>
            <a:pPr algn="ctr"/>
            <a:r>
              <a:rPr lang="en-US" sz="1600" i="1" dirty="0" smtClean="0">
                <a:latin typeface="Calibri" charset="0"/>
              </a:rPr>
              <a:t>semantics</a:t>
            </a:r>
            <a:endParaRPr lang="en-US" sz="1600" i="1" dirty="0">
              <a:latin typeface="Calibri" charset="0"/>
            </a:endParaRPr>
          </a:p>
        </p:txBody>
      </p:sp>
      <p:cxnSp>
        <p:nvCxnSpPr>
          <p:cNvPr id="32" name="Forme 18"/>
          <p:cNvCxnSpPr>
            <a:stCxn id="29" idx="3"/>
            <a:endCxn id="23554" idx="3"/>
          </p:cNvCxnSpPr>
          <p:nvPr/>
        </p:nvCxnSpPr>
        <p:spPr>
          <a:xfrm flipH="1">
            <a:off x="3019425" y="1292424"/>
            <a:ext cx="1174579" cy="1987351"/>
          </a:xfrm>
          <a:prstGeom prst="curvedConnector3">
            <a:avLst>
              <a:gd name="adj1" fmla="val -19462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5"/>
          <p:cNvSpPr txBox="1">
            <a:spLocks noChangeArrowheads="1"/>
          </p:cNvSpPr>
          <p:nvPr/>
        </p:nvSpPr>
        <p:spPr bwMode="auto">
          <a:xfrm>
            <a:off x="3124200" y="4306889"/>
            <a:ext cx="1111250" cy="646112"/>
          </a:xfrm>
          <a:prstGeom prst="rect">
            <a:avLst/>
          </a:prstGeom>
          <a:solidFill>
            <a:srgbClr val="F7FE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 charset="0"/>
              </a:rPr>
              <a:t>speech features</a:t>
            </a:r>
          </a:p>
        </p:txBody>
      </p:sp>
      <p:cxnSp>
        <p:nvCxnSpPr>
          <p:cNvPr id="39" name="Forme 18"/>
          <p:cNvCxnSpPr>
            <a:stCxn id="23554" idx="2"/>
            <a:endCxn id="36" idx="0"/>
          </p:cNvCxnSpPr>
          <p:nvPr/>
        </p:nvCxnSpPr>
        <p:spPr>
          <a:xfrm rot="16200000" flipH="1">
            <a:off x="2598737" y="3225800"/>
            <a:ext cx="719139" cy="1443037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Forme 18"/>
          <p:cNvCxnSpPr>
            <a:stCxn id="36" idx="2"/>
          </p:cNvCxnSpPr>
          <p:nvPr/>
        </p:nvCxnSpPr>
        <p:spPr>
          <a:xfrm rot="16200000" flipH="1">
            <a:off x="3401219" y="5231607"/>
            <a:ext cx="557214" cy="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12"/>
          <p:cNvGrpSpPr>
            <a:grpSpLocks/>
          </p:cNvGrpSpPr>
          <p:nvPr/>
        </p:nvGrpSpPr>
        <p:grpSpPr bwMode="auto">
          <a:xfrm>
            <a:off x="2819400" y="5510213"/>
            <a:ext cx="1866900" cy="433387"/>
            <a:chOff x="432" y="1565"/>
            <a:chExt cx="1176" cy="273"/>
          </a:xfrm>
        </p:grpSpPr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432" y="1565"/>
              <a:ext cx="311" cy="273"/>
            </a:xfrm>
            <a:custGeom>
              <a:avLst/>
              <a:gdLst>
                <a:gd name="T0" fmla="*/ 2147483647 w 92"/>
                <a:gd name="T1" fmla="*/ 25391 h 232"/>
                <a:gd name="T2" fmla="*/ 2147483647 w 92"/>
                <a:gd name="T3" fmla="*/ 24565 h 232"/>
                <a:gd name="T4" fmla="*/ 2147483647 w 92"/>
                <a:gd name="T5" fmla="*/ 29697 h 232"/>
                <a:gd name="T6" fmla="*/ 2147483647 w 92"/>
                <a:gd name="T7" fmla="*/ 20290 h 232"/>
                <a:gd name="T8" fmla="*/ 2147483647 w 92"/>
                <a:gd name="T9" fmla="*/ 26187 h 232"/>
                <a:gd name="T10" fmla="*/ 2147483647 w 92"/>
                <a:gd name="T11" fmla="*/ 29199 h 232"/>
                <a:gd name="T12" fmla="*/ 2147483647 w 92"/>
                <a:gd name="T13" fmla="*/ 24088 h 232"/>
                <a:gd name="T14" fmla="*/ 2147483647 w 92"/>
                <a:gd name="T15" fmla="*/ 24814 h 232"/>
                <a:gd name="T16" fmla="*/ 2147483647 w 92"/>
                <a:gd name="T17" fmla="*/ 23410 h 232"/>
                <a:gd name="T18" fmla="*/ 2147483647 w 92"/>
                <a:gd name="T19" fmla="*/ 28769 h 232"/>
                <a:gd name="T20" fmla="*/ 2147483647 w 92"/>
                <a:gd name="T21" fmla="*/ 25391 h 232"/>
                <a:gd name="T22" fmla="*/ 2147483647 w 92"/>
                <a:gd name="T23" fmla="*/ 28345 h 232"/>
                <a:gd name="T24" fmla="*/ 2147483647 w 92"/>
                <a:gd name="T25" fmla="*/ 20776 h 232"/>
                <a:gd name="T26" fmla="*/ 2147483647 w 92"/>
                <a:gd name="T27" fmla="*/ 29878 h 232"/>
                <a:gd name="T28" fmla="*/ 2147483647 w 92"/>
                <a:gd name="T29" fmla="*/ 25391 h 232"/>
                <a:gd name="T30" fmla="*/ 2147483647 w 92"/>
                <a:gd name="T31" fmla="*/ 24088 h 232"/>
                <a:gd name="T32" fmla="*/ 2147483647 w 92"/>
                <a:gd name="T33" fmla="*/ 24088 h 232"/>
                <a:gd name="T34" fmla="*/ 2147483647 w 92"/>
                <a:gd name="T35" fmla="*/ 31242 h 232"/>
                <a:gd name="T36" fmla="*/ 2147483647 w 92"/>
                <a:gd name="T37" fmla="*/ 22575 h 232"/>
                <a:gd name="T38" fmla="*/ 2147483647 w 92"/>
                <a:gd name="T39" fmla="*/ 36096 h 232"/>
                <a:gd name="T40" fmla="*/ 2147483647 w 92"/>
                <a:gd name="T41" fmla="*/ 29878 h 232"/>
                <a:gd name="T42" fmla="*/ 2147483647 w 92"/>
                <a:gd name="T43" fmla="*/ 38614 h 232"/>
                <a:gd name="T44" fmla="*/ 2147483647 w 92"/>
                <a:gd name="T45" fmla="*/ 26909 h 232"/>
                <a:gd name="T46" fmla="*/ 2147483647 w 92"/>
                <a:gd name="T47" fmla="*/ 38607 h 232"/>
                <a:gd name="T48" fmla="*/ 2147483647 w 92"/>
                <a:gd name="T49" fmla="*/ 33354 h 232"/>
                <a:gd name="T50" fmla="*/ 2147483647 w 92"/>
                <a:gd name="T51" fmla="*/ 24682 h 232"/>
                <a:gd name="T52" fmla="*/ 2147483647 w 92"/>
                <a:gd name="T53" fmla="*/ 21578 h 232"/>
                <a:gd name="T54" fmla="*/ 2147483647 w 92"/>
                <a:gd name="T55" fmla="*/ 10006 h 232"/>
                <a:gd name="T56" fmla="*/ 2147483647 w 92"/>
                <a:gd name="T57" fmla="*/ 31260 h 232"/>
                <a:gd name="T58" fmla="*/ 2147483647 w 92"/>
                <a:gd name="T59" fmla="*/ 26187 h 232"/>
                <a:gd name="T60" fmla="*/ 2147483647 w 92"/>
                <a:gd name="T61" fmla="*/ 42475 h 232"/>
                <a:gd name="T62" fmla="*/ 2147483647 w 92"/>
                <a:gd name="T63" fmla="*/ 13658 h 232"/>
                <a:gd name="T64" fmla="*/ 2147483647 w 92"/>
                <a:gd name="T65" fmla="*/ 41788 h 232"/>
                <a:gd name="T66" fmla="*/ 2147483647 w 92"/>
                <a:gd name="T67" fmla="*/ 24565 h 232"/>
                <a:gd name="T68" fmla="*/ 2147483647 w 92"/>
                <a:gd name="T69" fmla="*/ 20290 h 232"/>
                <a:gd name="T70" fmla="*/ 2147483647 w 92"/>
                <a:gd name="T71" fmla="*/ 17243 h 232"/>
                <a:gd name="T72" fmla="*/ 2147483647 w 92"/>
                <a:gd name="T73" fmla="*/ 41788 h 232"/>
                <a:gd name="T74" fmla="*/ 2147483647 w 92"/>
                <a:gd name="T75" fmla="*/ 15583 h 232"/>
                <a:gd name="T76" fmla="*/ 2147483647 w 92"/>
                <a:gd name="T77" fmla="*/ 4372 h 232"/>
                <a:gd name="T78" fmla="*/ 2147483647 w 92"/>
                <a:gd name="T79" fmla="*/ 40411 h 232"/>
                <a:gd name="T80" fmla="*/ 2147483647 w 92"/>
                <a:gd name="T81" fmla="*/ 28769 h 232"/>
                <a:gd name="T82" fmla="*/ 2147483647 w 92"/>
                <a:gd name="T83" fmla="*/ 55421 h 232"/>
                <a:gd name="T84" fmla="*/ 2147483647 w 92"/>
                <a:gd name="T85" fmla="*/ 34359 h 232"/>
                <a:gd name="T86" fmla="*/ 2147483647 w 92"/>
                <a:gd name="T87" fmla="*/ 38144 h 232"/>
                <a:gd name="T88" fmla="*/ 2147483647 w 92"/>
                <a:gd name="T89" fmla="*/ 17243 h 232"/>
                <a:gd name="T90" fmla="*/ 2147483647 w 92"/>
                <a:gd name="T91" fmla="*/ 19557 h 232"/>
                <a:gd name="T92" fmla="*/ 2147483647 w 92"/>
                <a:gd name="T93" fmla="*/ 36763 h 232"/>
                <a:gd name="T94" fmla="*/ 2147483647 w 92"/>
                <a:gd name="T95" fmla="*/ 25529 h 232"/>
                <a:gd name="T96" fmla="*/ 2147483647 w 92"/>
                <a:gd name="T97" fmla="*/ 35158 h 232"/>
                <a:gd name="T98" fmla="*/ 2147483647 w 92"/>
                <a:gd name="T99" fmla="*/ 27882 h 232"/>
                <a:gd name="T100" fmla="*/ 2147483647 w 92"/>
                <a:gd name="T101" fmla="*/ 27547 h 232"/>
                <a:gd name="T102" fmla="*/ 2147483647 w 92"/>
                <a:gd name="T103" fmla="*/ 25391 h 232"/>
                <a:gd name="T104" fmla="*/ 2147483647 w 92"/>
                <a:gd name="T105" fmla="*/ 22254 h 232"/>
                <a:gd name="T106" fmla="*/ 2147483647 w 92"/>
                <a:gd name="T107" fmla="*/ 25647 h 232"/>
                <a:gd name="T108" fmla="*/ 2147483647 w 92"/>
                <a:gd name="T109" fmla="*/ 29199 h 232"/>
                <a:gd name="T110" fmla="*/ 2147483647 w 92"/>
                <a:gd name="T111" fmla="*/ 21578 h 232"/>
                <a:gd name="T112" fmla="*/ 2147483647 w 92"/>
                <a:gd name="T113" fmla="*/ 29044 h 232"/>
                <a:gd name="T114" fmla="*/ 2147483647 w 92"/>
                <a:gd name="T115" fmla="*/ 28906 h 232"/>
                <a:gd name="T116" fmla="*/ 2147483647 w 92"/>
                <a:gd name="T117" fmla="*/ 20470 h 232"/>
                <a:gd name="T118" fmla="*/ 2147483647 w 92"/>
                <a:gd name="T119" fmla="*/ 29697 h 232"/>
                <a:gd name="T120" fmla="*/ 2147483647 w 92"/>
                <a:gd name="T121" fmla="*/ 27015 h 232"/>
                <a:gd name="T122" fmla="*/ 2147483647 w 92"/>
                <a:gd name="T123" fmla="*/ 22254 h 2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"/>
                <a:gd name="T187" fmla="*/ 0 h 232"/>
                <a:gd name="T188" fmla="*/ 92 w 92"/>
                <a:gd name="T189" fmla="*/ 232 h 2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" h="232">
                  <a:moveTo>
                    <a:pt x="0" y="103"/>
                  </a:move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1" y="91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2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2" y="110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3" y="107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1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1"/>
                  </a:lnTo>
                  <a:lnTo>
                    <a:pt x="4" y="114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5" y="117"/>
                  </a:lnTo>
                  <a:lnTo>
                    <a:pt x="5" y="118"/>
                  </a:lnTo>
                  <a:lnTo>
                    <a:pt x="5" y="117"/>
                  </a:lnTo>
                  <a:lnTo>
                    <a:pt x="5" y="116"/>
                  </a:lnTo>
                  <a:lnTo>
                    <a:pt x="5" y="115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0"/>
                  </a:lnTo>
                  <a:lnTo>
                    <a:pt x="6" y="97"/>
                  </a:lnTo>
                  <a:lnTo>
                    <a:pt x="6" y="93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1"/>
                  </a:lnTo>
                  <a:lnTo>
                    <a:pt x="7" y="86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9"/>
                  </a:lnTo>
                  <a:lnTo>
                    <a:pt x="7" y="113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6"/>
                  </a:lnTo>
                  <a:lnTo>
                    <a:pt x="8" y="121"/>
                  </a:lnTo>
                  <a:lnTo>
                    <a:pt x="8" y="123"/>
                  </a:lnTo>
                  <a:lnTo>
                    <a:pt x="8" y="122"/>
                  </a:lnTo>
                  <a:lnTo>
                    <a:pt x="8" y="116"/>
                  </a:lnTo>
                  <a:lnTo>
                    <a:pt x="8" y="109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8" y="96"/>
                  </a:lnTo>
                  <a:lnTo>
                    <a:pt x="8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8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2"/>
                  </a:lnTo>
                  <a:lnTo>
                    <a:pt x="9" y="113"/>
                  </a:lnTo>
                  <a:lnTo>
                    <a:pt x="10" y="116"/>
                  </a:lnTo>
                  <a:lnTo>
                    <a:pt x="10" y="117"/>
                  </a:lnTo>
                  <a:lnTo>
                    <a:pt x="10" y="118"/>
                  </a:lnTo>
                  <a:lnTo>
                    <a:pt x="10" y="120"/>
                  </a:lnTo>
                  <a:lnTo>
                    <a:pt x="10" y="121"/>
                  </a:lnTo>
                  <a:lnTo>
                    <a:pt x="10" y="120"/>
                  </a:lnTo>
                  <a:lnTo>
                    <a:pt x="10" y="119"/>
                  </a:lnTo>
                  <a:lnTo>
                    <a:pt x="11" y="117"/>
                  </a:lnTo>
                  <a:lnTo>
                    <a:pt x="11" y="115"/>
                  </a:lnTo>
                  <a:lnTo>
                    <a:pt x="11" y="112"/>
                  </a:lnTo>
                  <a:lnTo>
                    <a:pt x="11" y="109"/>
                  </a:lnTo>
                  <a:lnTo>
                    <a:pt x="11" y="106"/>
                  </a:lnTo>
                  <a:lnTo>
                    <a:pt x="11" y="103"/>
                  </a:lnTo>
                  <a:lnTo>
                    <a:pt x="11" y="100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0"/>
                  </a:lnTo>
                  <a:lnTo>
                    <a:pt x="12" y="87"/>
                  </a:lnTo>
                  <a:lnTo>
                    <a:pt x="12" y="84"/>
                  </a:lnTo>
                  <a:lnTo>
                    <a:pt x="12" y="82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5"/>
                  </a:lnTo>
                  <a:lnTo>
                    <a:pt x="12" y="72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3" y="94"/>
                  </a:lnTo>
                  <a:lnTo>
                    <a:pt x="13" y="108"/>
                  </a:lnTo>
                  <a:lnTo>
                    <a:pt x="13" y="105"/>
                  </a:lnTo>
                  <a:lnTo>
                    <a:pt x="13" y="119"/>
                  </a:lnTo>
                  <a:lnTo>
                    <a:pt x="13" y="124"/>
                  </a:lnTo>
                  <a:lnTo>
                    <a:pt x="13" y="119"/>
                  </a:lnTo>
                  <a:lnTo>
                    <a:pt x="13" y="126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8"/>
                  </a:lnTo>
                  <a:lnTo>
                    <a:pt x="14" y="103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14" y="93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4" y="86"/>
                  </a:lnTo>
                  <a:lnTo>
                    <a:pt x="14" y="91"/>
                  </a:lnTo>
                  <a:lnTo>
                    <a:pt x="14" y="95"/>
                  </a:lnTo>
                  <a:lnTo>
                    <a:pt x="15" y="100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5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6" y="115"/>
                  </a:lnTo>
                  <a:lnTo>
                    <a:pt x="16" y="114"/>
                  </a:lnTo>
                  <a:lnTo>
                    <a:pt x="16" y="115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19"/>
                  </a:lnTo>
                  <a:lnTo>
                    <a:pt x="16" y="117"/>
                  </a:lnTo>
                  <a:lnTo>
                    <a:pt x="16" y="115"/>
                  </a:lnTo>
                  <a:lnTo>
                    <a:pt x="17" y="111"/>
                  </a:lnTo>
                  <a:lnTo>
                    <a:pt x="17" y="106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8" y="75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8" y="68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18" y="105"/>
                  </a:lnTo>
                  <a:lnTo>
                    <a:pt x="18" y="98"/>
                  </a:lnTo>
                  <a:lnTo>
                    <a:pt x="18" y="116"/>
                  </a:lnTo>
                  <a:lnTo>
                    <a:pt x="18" y="112"/>
                  </a:lnTo>
                  <a:lnTo>
                    <a:pt x="18" y="118"/>
                  </a:lnTo>
                  <a:lnTo>
                    <a:pt x="19" y="114"/>
                  </a:lnTo>
                  <a:lnTo>
                    <a:pt x="19" y="132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28"/>
                  </a:lnTo>
                  <a:lnTo>
                    <a:pt x="19" y="125"/>
                  </a:lnTo>
                  <a:lnTo>
                    <a:pt x="19" y="126"/>
                  </a:lnTo>
                  <a:lnTo>
                    <a:pt x="19" y="119"/>
                  </a:lnTo>
                  <a:lnTo>
                    <a:pt x="19" y="120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90"/>
                  </a:lnTo>
                  <a:lnTo>
                    <a:pt x="19" y="91"/>
                  </a:lnTo>
                  <a:lnTo>
                    <a:pt x="19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94"/>
                  </a:lnTo>
                  <a:lnTo>
                    <a:pt x="20" y="99"/>
                  </a:lnTo>
                  <a:lnTo>
                    <a:pt x="20" y="103"/>
                  </a:lnTo>
                  <a:lnTo>
                    <a:pt x="20" y="114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1" y="118"/>
                  </a:lnTo>
                  <a:lnTo>
                    <a:pt x="21" y="12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1" y="119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22" y="125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2" y="110"/>
                  </a:lnTo>
                  <a:lnTo>
                    <a:pt x="22" y="105"/>
                  </a:lnTo>
                  <a:lnTo>
                    <a:pt x="22" y="100"/>
                  </a:lnTo>
                  <a:lnTo>
                    <a:pt x="22" y="92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80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3" y="65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70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108"/>
                  </a:lnTo>
                  <a:lnTo>
                    <a:pt x="24" y="95"/>
                  </a:lnTo>
                  <a:lnTo>
                    <a:pt x="24" y="120"/>
                  </a:lnTo>
                  <a:lnTo>
                    <a:pt x="24" y="113"/>
                  </a:lnTo>
                  <a:lnTo>
                    <a:pt x="24" y="134"/>
                  </a:lnTo>
                  <a:lnTo>
                    <a:pt x="24" y="137"/>
                  </a:lnTo>
                  <a:lnTo>
                    <a:pt x="24" y="127"/>
                  </a:lnTo>
                  <a:lnTo>
                    <a:pt x="24" y="123"/>
                  </a:lnTo>
                  <a:lnTo>
                    <a:pt x="24" y="118"/>
                  </a:lnTo>
                  <a:lnTo>
                    <a:pt x="25" y="101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5" y="87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5" y="85"/>
                  </a:lnTo>
                  <a:lnTo>
                    <a:pt x="25" y="95"/>
                  </a:lnTo>
                  <a:lnTo>
                    <a:pt x="25" y="102"/>
                  </a:lnTo>
                  <a:lnTo>
                    <a:pt x="26" y="111"/>
                  </a:lnTo>
                  <a:lnTo>
                    <a:pt x="26" y="117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6" y="124"/>
                  </a:lnTo>
                  <a:lnTo>
                    <a:pt x="26" y="119"/>
                  </a:lnTo>
                  <a:lnTo>
                    <a:pt x="26" y="125"/>
                  </a:lnTo>
                  <a:lnTo>
                    <a:pt x="26" y="123"/>
                  </a:lnTo>
                  <a:lnTo>
                    <a:pt x="26" y="119"/>
                  </a:lnTo>
                  <a:lnTo>
                    <a:pt x="26" y="121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7" y="126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0"/>
                  </a:lnTo>
                  <a:lnTo>
                    <a:pt x="27" y="125"/>
                  </a:lnTo>
                  <a:lnTo>
                    <a:pt x="27" y="120"/>
                  </a:lnTo>
                  <a:lnTo>
                    <a:pt x="27" y="118"/>
                  </a:lnTo>
                  <a:lnTo>
                    <a:pt x="27" y="114"/>
                  </a:lnTo>
                  <a:lnTo>
                    <a:pt x="27" y="107"/>
                  </a:lnTo>
                  <a:lnTo>
                    <a:pt x="28" y="101"/>
                  </a:lnTo>
                  <a:lnTo>
                    <a:pt x="28" y="96"/>
                  </a:lnTo>
                  <a:lnTo>
                    <a:pt x="28" y="89"/>
                  </a:lnTo>
                  <a:lnTo>
                    <a:pt x="28" y="82"/>
                  </a:lnTo>
                  <a:lnTo>
                    <a:pt x="28" y="78"/>
                  </a:lnTo>
                  <a:lnTo>
                    <a:pt x="28" y="72"/>
                  </a:lnTo>
                  <a:lnTo>
                    <a:pt x="28" y="65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9" y="100"/>
                  </a:lnTo>
                  <a:lnTo>
                    <a:pt x="29" y="114"/>
                  </a:lnTo>
                  <a:lnTo>
                    <a:pt x="29" y="101"/>
                  </a:lnTo>
                  <a:lnTo>
                    <a:pt x="29" y="128"/>
                  </a:lnTo>
                  <a:lnTo>
                    <a:pt x="29" y="124"/>
                  </a:lnTo>
                  <a:lnTo>
                    <a:pt x="29" y="143"/>
                  </a:lnTo>
                  <a:lnTo>
                    <a:pt x="29" y="156"/>
                  </a:lnTo>
                  <a:lnTo>
                    <a:pt x="29" y="154"/>
                  </a:lnTo>
                  <a:lnTo>
                    <a:pt x="29" y="131"/>
                  </a:lnTo>
                  <a:lnTo>
                    <a:pt x="30" y="119"/>
                  </a:lnTo>
                  <a:lnTo>
                    <a:pt x="30" y="113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9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84"/>
                  </a:lnTo>
                  <a:lnTo>
                    <a:pt x="30" y="82"/>
                  </a:lnTo>
                  <a:lnTo>
                    <a:pt x="30" y="86"/>
                  </a:lnTo>
                  <a:lnTo>
                    <a:pt x="30" y="104"/>
                  </a:lnTo>
                  <a:lnTo>
                    <a:pt x="31" y="118"/>
                  </a:lnTo>
                  <a:lnTo>
                    <a:pt x="31" y="125"/>
                  </a:lnTo>
                  <a:lnTo>
                    <a:pt x="31" y="120"/>
                  </a:lnTo>
                  <a:lnTo>
                    <a:pt x="31" y="122"/>
                  </a:lnTo>
                  <a:lnTo>
                    <a:pt x="31" y="127"/>
                  </a:lnTo>
                  <a:lnTo>
                    <a:pt x="31" y="126"/>
                  </a:lnTo>
                  <a:lnTo>
                    <a:pt x="31" y="111"/>
                  </a:lnTo>
                  <a:lnTo>
                    <a:pt x="31" y="99"/>
                  </a:lnTo>
                  <a:lnTo>
                    <a:pt x="31" y="93"/>
                  </a:lnTo>
                  <a:lnTo>
                    <a:pt x="31" y="94"/>
                  </a:lnTo>
                  <a:lnTo>
                    <a:pt x="32" y="94"/>
                  </a:lnTo>
                  <a:lnTo>
                    <a:pt x="32" y="117"/>
                  </a:lnTo>
                  <a:lnTo>
                    <a:pt x="32" y="123"/>
                  </a:lnTo>
                  <a:lnTo>
                    <a:pt x="32" y="143"/>
                  </a:lnTo>
                  <a:lnTo>
                    <a:pt x="32" y="151"/>
                  </a:lnTo>
                  <a:lnTo>
                    <a:pt x="32" y="149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32" y="133"/>
                  </a:lnTo>
                  <a:lnTo>
                    <a:pt x="32" y="129"/>
                  </a:lnTo>
                  <a:lnTo>
                    <a:pt x="32" y="133"/>
                  </a:lnTo>
                  <a:lnTo>
                    <a:pt x="32" y="119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0"/>
                  </a:lnTo>
                  <a:lnTo>
                    <a:pt x="33" y="101"/>
                  </a:lnTo>
                  <a:lnTo>
                    <a:pt x="33" y="107"/>
                  </a:lnTo>
                  <a:lnTo>
                    <a:pt x="33" y="99"/>
                  </a:lnTo>
                  <a:lnTo>
                    <a:pt x="33" y="98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96"/>
                  </a:lnTo>
                  <a:lnTo>
                    <a:pt x="33" y="85"/>
                  </a:lnTo>
                  <a:lnTo>
                    <a:pt x="33" y="75"/>
                  </a:lnTo>
                  <a:lnTo>
                    <a:pt x="34" y="54"/>
                  </a:lnTo>
                  <a:lnTo>
                    <a:pt x="34" y="4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4" y="63"/>
                  </a:lnTo>
                  <a:lnTo>
                    <a:pt x="34" y="117"/>
                  </a:lnTo>
                  <a:lnTo>
                    <a:pt x="34" y="184"/>
                  </a:lnTo>
                  <a:lnTo>
                    <a:pt x="34" y="177"/>
                  </a:lnTo>
                  <a:lnTo>
                    <a:pt x="34" y="156"/>
                  </a:lnTo>
                  <a:lnTo>
                    <a:pt x="35" y="157"/>
                  </a:lnTo>
                  <a:lnTo>
                    <a:pt x="35" y="152"/>
                  </a:lnTo>
                  <a:lnTo>
                    <a:pt x="35" y="156"/>
                  </a:lnTo>
                  <a:lnTo>
                    <a:pt x="35" y="134"/>
                  </a:lnTo>
                  <a:lnTo>
                    <a:pt x="35" y="135"/>
                  </a:lnTo>
                  <a:lnTo>
                    <a:pt x="35" y="98"/>
                  </a:lnTo>
                  <a:lnTo>
                    <a:pt x="35" y="41"/>
                  </a:lnTo>
                  <a:lnTo>
                    <a:pt x="35" y="68"/>
                  </a:lnTo>
                  <a:lnTo>
                    <a:pt x="35" y="42"/>
                  </a:lnTo>
                  <a:lnTo>
                    <a:pt x="35" y="67"/>
                  </a:lnTo>
                  <a:lnTo>
                    <a:pt x="35" y="63"/>
                  </a:lnTo>
                  <a:lnTo>
                    <a:pt x="35" y="66"/>
                  </a:lnTo>
                  <a:lnTo>
                    <a:pt x="35" y="89"/>
                  </a:lnTo>
                  <a:lnTo>
                    <a:pt x="35" y="123"/>
                  </a:lnTo>
                  <a:lnTo>
                    <a:pt x="35" y="163"/>
                  </a:lnTo>
                  <a:lnTo>
                    <a:pt x="36" y="140"/>
                  </a:lnTo>
                  <a:lnTo>
                    <a:pt x="36" y="141"/>
                  </a:lnTo>
                  <a:lnTo>
                    <a:pt x="36" y="132"/>
                  </a:lnTo>
                  <a:lnTo>
                    <a:pt x="36" y="103"/>
                  </a:lnTo>
                  <a:lnTo>
                    <a:pt x="36" y="70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71"/>
                  </a:lnTo>
                  <a:lnTo>
                    <a:pt x="36" y="80"/>
                  </a:lnTo>
                  <a:lnTo>
                    <a:pt x="36" y="120"/>
                  </a:lnTo>
                  <a:lnTo>
                    <a:pt x="37" y="144"/>
                  </a:lnTo>
                  <a:lnTo>
                    <a:pt x="37" y="154"/>
                  </a:lnTo>
                  <a:lnTo>
                    <a:pt x="37" y="152"/>
                  </a:lnTo>
                  <a:lnTo>
                    <a:pt x="37" y="166"/>
                  </a:lnTo>
                  <a:lnTo>
                    <a:pt x="37" y="145"/>
                  </a:lnTo>
                  <a:lnTo>
                    <a:pt x="37" y="117"/>
                  </a:lnTo>
                  <a:lnTo>
                    <a:pt x="37" y="98"/>
                  </a:lnTo>
                  <a:lnTo>
                    <a:pt x="37" y="103"/>
                  </a:lnTo>
                  <a:lnTo>
                    <a:pt x="37" y="98"/>
                  </a:lnTo>
                  <a:lnTo>
                    <a:pt x="37" y="102"/>
                  </a:lnTo>
                  <a:lnTo>
                    <a:pt x="38" y="131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31"/>
                  </a:lnTo>
                  <a:lnTo>
                    <a:pt x="38" y="108"/>
                  </a:lnTo>
                  <a:lnTo>
                    <a:pt x="38" y="81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9" y="82"/>
                  </a:lnTo>
                  <a:lnTo>
                    <a:pt x="39" y="81"/>
                  </a:lnTo>
                  <a:lnTo>
                    <a:pt x="39" y="85"/>
                  </a:lnTo>
                  <a:lnTo>
                    <a:pt x="39" y="81"/>
                  </a:lnTo>
                  <a:lnTo>
                    <a:pt x="39" y="63"/>
                  </a:lnTo>
                  <a:lnTo>
                    <a:pt x="39" y="47"/>
                  </a:lnTo>
                  <a:lnTo>
                    <a:pt x="39" y="38"/>
                  </a:lnTo>
                  <a:lnTo>
                    <a:pt x="39" y="36"/>
                  </a:lnTo>
                  <a:lnTo>
                    <a:pt x="39" y="55"/>
                  </a:lnTo>
                  <a:lnTo>
                    <a:pt x="39" y="153"/>
                  </a:lnTo>
                  <a:lnTo>
                    <a:pt x="40" y="201"/>
                  </a:lnTo>
                  <a:lnTo>
                    <a:pt x="40" y="162"/>
                  </a:lnTo>
                  <a:lnTo>
                    <a:pt x="40" y="146"/>
                  </a:lnTo>
                  <a:lnTo>
                    <a:pt x="40" y="131"/>
                  </a:lnTo>
                  <a:lnTo>
                    <a:pt x="40" y="114"/>
                  </a:lnTo>
                  <a:lnTo>
                    <a:pt x="40" y="29"/>
                  </a:lnTo>
                  <a:lnTo>
                    <a:pt x="40" y="40"/>
                  </a:lnTo>
                  <a:lnTo>
                    <a:pt x="40" y="19"/>
                  </a:lnTo>
                  <a:lnTo>
                    <a:pt x="40" y="40"/>
                  </a:lnTo>
                  <a:lnTo>
                    <a:pt x="40" y="84"/>
                  </a:lnTo>
                  <a:lnTo>
                    <a:pt x="40" y="106"/>
                  </a:lnTo>
                  <a:lnTo>
                    <a:pt x="41" y="133"/>
                  </a:lnTo>
                  <a:lnTo>
                    <a:pt x="41" y="175"/>
                  </a:lnTo>
                  <a:lnTo>
                    <a:pt x="41" y="146"/>
                  </a:lnTo>
                  <a:lnTo>
                    <a:pt x="41" y="176"/>
                  </a:lnTo>
                  <a:lnTo>
                    <a:pt x="41" y="146"/>
                  </a:lnTo>
                  <a:lnTo>
                    <a:pt x="41" y="108"/>
                  </a:lnTo>
                  <a:lnTo>
                    <a:pt x="41" y="86"/>
                  </a:lnTo>
                  <a:lnTo>
                    <a:pt x="41" y="62"/>
                  </a:lnTo>
                  <a:lnTo>
                    <a:pt x="41" y="50"/>
                  </a:lnTo>
                  <a:lnTo>
                    <a:pt x="41" y="53"/>
                  </a:lnTo>
                  <a:lnTo>
                    <a:pt x="41" y="92"/>
                  </a:lnTo>
                  <a:lnTo>
                    <a:pt x="41" y="124"/>
                  </a:lnTo>
                  <a:lnTo>
                    <a:pt x="42" y="144"/>
                  </a:lnTo>
                  <a:lnTo>
                    <a:pt x="42" y="148"/>
                  </a:lnTo>
                  <a:lnTo>
                    <a:pt x="42" y="130"/>
                  </a:lnTo>
                  <a:lnTo>
                    <a:pt x="42" y="98"/>
                  </a:lnTo>
                  <a:lnTo>
                    <a:pt x="42" y="117"/>
                  </a:lnTo>
                  <a:lnTo>
                    <a:pt x="42" y="109"/>
                  </a:lnTo>
                  <a:lnTo>
                    <a:pt x="42" y="110"/>
                  </a:lnTo>
                  <a:lnTo>
                    <a:pt x="42" y="122"/>
                  </a:lnTo>
                  <a:lnTo>
                    <a:pt x="42" y="131"/>
                  </a:lnTo>
                  <a:lnTo>
                    <a:pt x="43" y="149"/>
                  </a:lnTo>
                  <a:lnTo>
                    <a:pt x="43" y="146"/>
                  </a:lnTo>
                  <a:lnTo>
                    <a:pt x="43" y="124"/>
                  </a:lnTo>
                  <a:lnTo>
                    <a:pt x="43" y="133"/>
                  </a:lnTo>
                  <a:lnTo>
                    <a:pt x="43" y="118"/>
                  </a:lnTo>
                  <a:lnTo>
                    <a:pt x="43" y="109"/>
                  </a:lnTo>
                  <a:lnTo>
                    <a:pt x="43" y="104"/>
                  </a:lnTo>
                  <a:lnTo>
                    <a:pt x="43" y="110"/>
                  </a:lnTo>
                  <a:lnTo>
                    <a:pt x="43" y="109"/>
                  </a:lnTo>
                  <a:lnTo>
                    <a:pt x="43" y="92"/>
                  </a:lnTo>
                  <a:lnTo>
                    <a:pt x="44" y="101"/>
                  </a:lnTo>
                  <a:lnTo>
                    <a:pt x="44" y="97"/>
                  </a:lnTo>
                  <a:lnTo>
                    <a:pt x="44" y="83"/>
                  </a:lnTo>
                  <a:lnTo>
                    <a:pt x="44" y="72"/>
                  </a:lnTo>
                  <a:lnTo>
                    <a:pt x="44" y="59"/>
                  </a:lnTo>
                  <a:lnTo>
                    <a:pt x="44" y="32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4" y="59"/>
                  </a:lnTo>
                  <a:lnTo>
                    <a:pt x="45" y="168"/>
                  </a:lnTo>
                  <a:lnTo>
                    <a:pt x="45" y="232"/>
                  </a:lnTo>
                  <a:lnTo>
                    <a:pt x="45" y="212"/>
                  </a:lnTo>
                  <a:lnTo>
                    <a:pt x="45" y="153"/>
                  </a:lnTo>
                  <a:lnTo>
                    <a:pt x="45" y="105"/>
                  </a:lnTo>
                  <a:lnTo>
                    <a:pt x="45" y="93"/>
                  </a:lnTo>
                  <a:lnTo>
                    <a:pt x="45" y="14"/>
                  </a:lnTo>
                  <a:lnTo>
                    <a:pt x="45" y="30"/>
                  </a:lnTo>
                  <a:lnTo>
                    <a:pt x="45" y="0"/>
                  </a:lnTo>
                  <a:lnTo>
                    <a:pt x="45" y="30"/>
                  </a:lnTo>
                  <a:lnTo>
                    <a:pt x="45" y="108"/>
                  </a:lnTo>
                  <a:lnTo>
                    <a:pt x="46" y="135"/>
                  </a:lnTo>
                  <a:lnTo>
                    <a:pt x="46" y="153"/>
                  </a:lnTo>
                  <a:lnTo>
                    <a:pt x="46" y="176"/>
                  </a:lnTo>
                  <a:lnTo>
                    <a:pt x="46" y="130"/>
                  </a:lnTo>
                  <a:lnTo>
                    <a:pt x="46" y="67"/>
                  </a:lnTo>
                  <a:lnTo>
                    <a:pt x="46" y="54"/>
                  </a:lnTo>
                  <a:lnTo>
                    <a:pt x="46" y="59"/>
                  </a:lnTo>
                  <a:lnTo>
                    <a:pt x="46" y="51"/>
                  </a:lnTo>
                  <a:lnTo>
                    <a:pt x="46" y="59"/>
                  </a:lnTo>
                  <a:lnTo>
                    <a:pt x="46" y="70"/>
                  </a:lnTo>
                  <a:lnTo>
                    <a:pt x="47" y="123"/>
                  </a:lnTo>
                  <a:lnTo>
                    <a:pt x="47" y="161"/>
                  </a:lnTo>
                  <a:lnTo>
                    <a:pt x="47" y="153"/>
                  </a:lnTo>
                  <a:lnTo>
                    <a:pt x="47" y="130"/>
                  </a:lnTo>
                  <a:lnTo>
                    <a:pt x="47" y="105"/>
                  </a:lnTo>
                  <a:lnTo>
                    <a:pt x="47" y="80"/>
                  </a:lnTo>
                  <a:lnTo>
                    <a:pt x="47" y="102"/>
                  </a:lnTo>
                  <a:lnTo>
                    <a:pt x="47" y="63"/>
                  </a:lnTo>
                  <a:lnTo>
                    <a:pt x="47" y="102"/>
                  </a:lnTo>
                  <a:lnTo>
                    <a:pt x="47" y="136"/>
                  </a:lnTo>
                  <a:lnTo>
                    <a:pt x="47" y="150"/>
                  </a:lnTo>
                  <a:lnTo>
                    <a:pt x="48" y="166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25"/>
                  </a:lnTo>
                  <a:lnTo>
                    <a:pt x="48" y="90"/>
                  </a:lnTo>
                  <a:lnTo>
                    <a:pt x="48" y="105"/>
                  </a:lnTo>
                  <a:lnTo>
                    <a:pt x="48" y="92"/>
                  </a:lnTo>
                  <a:lnTo>
                    <a:pt x="48" y="104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0"/>
                  </a:lnTo>
                  <a:lnTo>
                    <a:pt x="48" y="130"/>
                  </a:lnTo>
                  <a:lnTo>
                    <a:pt x="49" y="117"/>
                  </a:lnTo>
                  <a:lnTo>
                    <a:pt x="49" y="131"/>
                  </a:lnTo>
                  <a:lnTo>
                    <a:pt x="49" y="117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9" y="88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9" y="46"/>
                  </a:lnTo>
                  <a:lnTo>
                    <a:pt x="49" y="29"/>
                  </a:lnTo>
                  <a:lnTo>
                    <a:pt x="50" y="56"/>
                  </a:lnTo>
                  <a:lnTo>
                    <a:pt x="50" y="70"/>
                  </a:lnTo>
                  <a:lnTo>
                    <a:pt x="50" y="178"/>
                  </a:lnTo>
                  <a:lnTo>
                    <a:pt x="50" y="217"/>
                  </a:lnTo>
                  <a:lnTo>
                    <a:pt x="50" y="195"/>
                  </a:lnTo>
                  <a:lnTo>
                    <a:pt x="50" y="139"/>
                  </a:lnTo>
                  <a:lnTo>
                    <a:pt x="50" y="98"/>
                  </a:lnTo>
                  <a:lnTo>
                    <a:pt x="50" y="80"/>
                  </a:lnTo>
                  <a:lnTo>
                    <a:pt x="50" y="85"/>
                  </a:lnTo>
                  <a:lnTo>
                    <a:pt x="50" y="22"/>
                  </a:lnTo>
                  <a:lnTo>
                    <a:pt x="50" y="49"/>
                  </a:lnTo>
                  <a:lnTo>
                    <a:pt x="50" y="14"/>
                  </a:lnTo>
                  <a:lnTo>
                    <a:pt x="51" y="49"/>
                  </a:lnTo>
                  <a:lnTo>
                    <a:pt x="51" y="120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2"/>
                  </a:lnTo>
                  <a:lnTo>
                    <a:pt x="51" y="140"/>
                  </a:lnTo>
                  <a:lnTo>
                    <a:pt x="51" y="133"/>
                  </a:lnTo>
                  <a:lnTo>
                    <a:pt x="51" y="156"/>
                  </a:lnTo>
                  <a:lnTo>
                    <a:pt x="51" y="133"/>
                  </a:lnTo>
                  <a:lnTo>
                    <a:pt x="51" y="56"/>
                  </a:lnTo>
                  <a:lnTo>
                    <a:pt x="51" y="47"/>
                  </a:lnTo>
                  <a:lnTo>
                    <a:pt x="51" y="68"/>
                  </a:lnTo>
                  <a:lnTo>
                    <a:pt x="52" y="89"/>
                  </a:lnTo>
                  <a:lnTo>
                    <a:pt x="52" y="111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52" y="156"/>
                  </a:lnTo>
                  <a:lnTo>
                    <a:pt x="52" y="142"/>
                  </a:lnTo>
                  <a:lnTo>
                    <a:pt x="52" y="114"/>
                  </a:lnTo>
                  <a:lnTo>
                    <a:pt x="52" y="88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70"/>
                  </a:lnTo>
                  <a:lnTo>
                    <a:pt x="53" y="83"/>
                  </a:lnTo>
                  <a:lnTo>
                    <a:pt x="53" y="145"/>
                  </a:lnTo>
                  <a:lnTo>
                    <a:pt x="53" y="153"/>
                  </a:lnTo>
                  <a:lnTo>
                    <a:pt x="53" y="166"/>
                  </a:lnTo>
                  <a:lnTo>
                    <a:pt x="53" y="157"/>
                  </a:lnTo>
                  <a:lnTo>
                    <a:pt x="53" y="138"/>
                  </a:lnTo>
                  <a:lnTo>
                    <a:pt x="53" y="111"/>
                  </a:lnTo>
                  <a:lnTo>
                    <a:pt x="53" y="79"/>
                  </a:lnTo>
                  <a:lnTo>
                    <a:pt x="53" y="106"/>
                  </a:lnTo>
                  <a:lnTo>
                    <a:pt x="53" y="112"/>
                  </a:lnTo>
                  <a:lnTo>
                    <a:pt x="53" y="128"/>
                  </a:lnTo>
                  <a:lnTo>
                    <a:pt x="54" y="126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1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67"/>
                  </a:lnTo>
                  <a:lnTo>
                    <a:pt x="54" y="61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45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53"/>
                  </a:lnTo>
                  <a:lnTo>
                    <a:pt x="55" y="70"/>
                  </a:lnTo>
                  <a:lnTo>
                    <a:pt x="55" y="200"/>
                  </a:lnTo>
                  <a:lnTo>
                    <a:pt x="55" y="164"/>
                  </a:lnTo>
                  <a:lnTo>
                    <a:pt x="55" y="224"/>
                  </a:lnTo>
                  <a:lnTo>
                    <a:pt x="55" y="164"/>
                  </a:lnTo>
                  <a:lnTo>
                    <a:pt x="55" y="125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5" y="83"/>
                  </a:lnTo>
                  <a:lnTo>
                    <a:pt x="56" y="17"/>
                  </a:lnTo>
                  <a:lnTo>
                    <a:pt x="56" y="59"/>
                  </a:lnTo>
                  <a:lnTo>
                    <a:pt x="56" y="11"/>
                  </a:lnTo>
                  <a:lnTo>
                    <a:pt x="56" y="59"/>
                  </a:lnTo>
                  <a:lnTo>
                    <a:pt x="56" y="124"/>
                  </a:lnTo>
                  <a:lnTo>
                    <a:pt x="56" y="152"/>
                  </a:lnTo>
                  <a:lnTo>
                    <a:pt x="56" y="139"/>
                  </a:lnTo>
                  <a:lnTo>
                    <a:pt x="56" y="155"/>
                  </a:lnTo>
                  <a:lnTo>
                    <a:pt x="56" y="139"/>
                  </a:lnTo>
                  <a:lnTo>
                    <a:pt x="56" y="157"/>
                  </a:lnTo>
                  <a:lnTo>
                    <a:pt x="56" y="113"/>
                  </a:lnTo>
                  <a:lnTo>
                    <a:pt x="56" y="59"/>
                  </a:lnTo>
                  <a:lnTo>
                    <a:pt x="56" y="50"/>
                  </a:lnTo>
                  <a:lnTo>
                    <a:pt x="57" y="79"/>
                  </a:lnTo>
                  <a:lnTo>
                    <a:pt x="57" y="90"/>
                  </a:lnTo>
                  <a:lnTo>
                    <a:pt x="57" y="125"/>
                  </a:lnTo>
                  <a:lnTo>
                    <a:pt x="57" y="160"/>
                  </a:lnTo>
                  <a:lnTo>
                    <a:pt x="57" y="147"/>
                  </a:lnTo>
                  <a:lnTo>
                    <a:pt x="57" y="118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71"/>
                  </a:lnTo>
                  <a:lnTo>
                    <a:pt x="58" y="114"/>
                  </a:lnTo>
                  <a:lnTo>
                    <a:pt x="58" y="151"/>
                  </a:lnTo>
                  <a:lnTo>
                    <a:pt x="58" y="156"/>
                  </a:lnTo>
                  <a:lnTo>
                    <a:pt x="58" y="169"/>
                  </a:lnTo>
                  <a:lnTo>
                    <a:pt x="58" y="161"/>
                  </a:lnTo>
                  <a:lnTo>
                    <a:pt x="58" y="141"/>
                  </a:lnTo>
                  <a:lnTo>
                    <a:pt x="58" y="100"/>
                  </a:lnTo>
                  <a:lnTo>
                    <a:pt x="58" y="82"/>
                  </a:lnTo>
                  <a:lnTo>
                    <a:pt x="58" y="87"/>
                  </a:lnTo>
                  <a:lnTo>
                    <a:pt x="58" y="111"/>
                  </a:lnTo>
                  <a:lnTo>
                    <a:pt x="58" y="113"/>
                  </a:lnTo>
                  <a:lnTo>
                    <a:pt x="59" y="113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59" y="118"/>
                  </a:lnTo>
                  <a:lnTo>
                    <a:pt x="59" y="102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56"/>
                  </a:lnTo>
                  <a:lnTo>
                    <a:pt x="59" y="49"/>
                  </a:lnTo>
                  <a:lnTo>
                    <a:pt x="59" y="40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60" y="73"/>
                  </a:lnTo>
                  <a:lnTo>
                    <a:pt x="60" y="191"/>
                  </a:lnTo>
                  <a:lnTo>
                    <a:pt x="60" y="219"/>
                  </a:lnTo>
                  <a:lnTo>
                    <a:pt x="60" y="193"/>
                  </a:lnTo>
                  <a:lnTo>
                    <a:pt x="60" y="140"/>
                  </a:lnTo>
                  <a:lnTo>
                    <a:pt x="60" y="109"/>
                  </a:lnTo>
                  <a:lnTo>
                    <a:pt x="60" y="84"/>
                  </a:lnTo>
                  <a:lnTo>
                    <a:pt x="61" y="22"/>
                  </a:lnTo>
                  <a:lnTo>
                    <a:pt x="61" y="39"/>
                  </a:lnTo>
                  <a:lnTo>
                    <a:pt x="61" y="10"/>
                  </a:lnTo>
                  <a:lnTo>
                    <a:pt x="61" y="39"/>
                  </a:lnTo>
                  <a:lnTo>
                    <a:pt x="61" y="109"/>
                  </a:lnTo>
                  <a:lnTo>
                    <a:pt x="61" y="135"/>
                  </a:lnTo>
                  <a:lnTo>
                    <a:pt x="61" y="149"/>
                  </a:lnTo>
                  <a:lnTo>
                    <a:pt x="61" y="146"/>
                  </a:lnTo>
                  <a:lnTo>
                    <a:pt x="61" y="154"/>
                  </a:lnTo>
                  <a:lnTo>
                    <a:pt x="61" y="137"/>
                  </a:lnTo>
                  <a:lnTo>
                    <a:pt x="61" y="164"/>
                  </a:lnTo>
                  <a:lnTo>
                    <a:pt x="61" y="137"/>
                  </a:lnTo>
                  <a:lnTo>
                    <a:pt x="61" y="72"/>
                  </a:lnTo>
                  <a:lnTo>
                    <a:pt x="61" y="52"/>
                  </a:lnTo>
                  <a:lnTo>
                    <a:pt x="62" y="47"/>
                  </a:lnTo>
                  <a:lnTo>
                    <a:pt x="62" y="51"/>
                  </a:lnTo>
                  <a:lnTo>
                    <a:pt x="62" y="70"/>
                  </a:lnTo>
                  <a:lnTo>
                    <a:pt x="62" y="85"/>
                  </a:lnTo>
                  <a:lnTo>
                    <a:pt x="62" y="148"/>
                  </a:lnTo>
                  <a:lnTo>
                    <a:pt x="62" y="155"/>
                  </a:lnTo>
                  <a:lnTo>
                    <a:pt x="62" y="140"/>
                  </a:lnTo>
                  <a:lnTo>
                    <a:pt x="62" y="110"/>
                  </a:lnTo>
                  <a:lnTo>
                    <a:pt x="62" y="90"/>
                  </a:lnTo>
                  <a:lnTo>
                    <a:pt x="63" y="80"/>
                  </a:lnTo>
                  <a:lnTo>
                    <a:pt x="63" y="88"/>
                  </a:lnTo>
                  <a:lnTo>
                    <a:pt x="63" y="112"/>
                  </a:lnTo>
                  <a:lnTo>
                    <a:pt x="63" y="129"/>
                  </a:lnTo>
                  <a:lnTo>
                    <a:pt x="63" y="151"/>
                  </a:lnTo>
                  <a:lnTo>
                    <a:pt x="63" y="149"/>
                  </a:lnTo>
                  <a:lnTo>
                    <a:pt x="63" y="154"/>
                  </a:lnTo>
                  <a:lnTo>
                    <a:pt x="63" y="149"/>
                  </a:lnTo>
                  <a:lnTo>
                    <a:pt x="63" y="133"/>
                  </a:lnTo>
                  <a:lnTo>
                    <a:pt x="63" y="107"/>
                  </a:lnTo>
                  <a:lnTo>
                    <a:pt x="63" y="112"/>
                  </a:lnTo>
                  <a:lnTo>
                    <a:pt x="64" y="95"/>
                  </a:lnTo>
                  <a:lnTo>
                    <a:pt x="64" y="102"/>
                  </a:lnTo>
                  <a:lnTo>
                    <a:pt x="64" y="103"/>
                  </a:lnTo>
                  <a:lnTo>
                    <a:pt x="64" y="101"/>
                  </a:lnTo>
                  <a:lnTo>
                    <a:pt x="64" y="105"/>
                  </a:lnTo>
                  <a:lnTo>
                    <a:pt x="64" y="101"/>
                  </a:lnTo>
                  <a:lnTo>
                    <a:pt x="64" y="88"/>
                  </a:lnTo>
                  <a:lnTo>
                    <a:pt x="64" y="84"/>
                  </a:lnTo>
                  <a:lnTo>
                    <a:pt x="64" y="87"/>
                  </a:lnTo>
                  <a:lnTo>
                    <a:pt x="64" y="68"/>
                  </a:lnTo>
                  <a:lnTo>
                    <a:pt x="64" y="46"/>
                  </a:lnTo>
                  <a:lnTo>
                    <a:pt x="64" y="28"/>
                  </a:lnTo>
                  <a:lnTo>
                    <a:pt x="65" y="18"/>
                  </a:lnTo>
                  <a:lnTo>
                    <a:pt x="65" y="28"/>
                  </a:lnTo>
                  <a:lnTo>
                    <a:pt x="65" y="59"/>
                  </a:lnTo>
                  <a:lnTo>
                    <a:pt x="65" y="175"/>
                  </a:lnTo>
                  <a:lnTo>
                    <a:pt x="65" y="205"/>
                  </a:lnTo>
                  <a:lnTo>
                    <a:pt x="65" y="175"/>
                  </a:lnTo>
                  <a:lnTo>
                    <a:pt x="65" y="148"/>
                  </a:lnTo>
                  <a:lnTo>
                    <a:pt x="65" y="126"/>
                  </a:lnTo>
                  <a:lnTo>
                    <a:pt x="65" y="99"/>
                  </a:lnTo>
                  <a:lnTo>
                    <a:pt x="66" y="35"/>
                  </a:lnTo>
                  <a:lnTo>
                    <a:pt x="66" y="13"/>
                  </a:lnTo>
                  <a:lnTo>
                    <a:pt x="66" y="25"/>
                  </a:lnTo>
                  <a:lnTo>
                    <a:pt x="66" y="78"/>
                  </a:lnTo>
                  <a:lnTo>
                    <a:pt x="66" y="106"/>
                  </a:lnTo>
                  <a:lnTo>
                    <a:pt x="66" y="131"/>
                  </a:lnTo>
                  <a:lnTo>
                    <a:pt x="66" y="163"/>
                  </a:lnTo>
                  <a:lnTo>
                    <a:pt x="66" y="179"/>
                  </a:lnTo>
                  <a:lnTo>
                    <a:pt x="66" y="172"/>
                  </a:lnTo>
                  <a:lnTo>
                    <a:pt x="66" y="117"/>
                  </a:lnTo>
                  <a:lnTo>
                    <a:pt x="67" y="88"/>
                  </a:lnTo>
                  <a:lnTo>
                    <a:pt x="67" y="63"/>
                  </a:lnTo>
                  <a:lnTo>
                    <a:pt x="67" y="54"/>
                  </a:lnTo>
                  <a:lnTo>
                    <a:pt x="67" y="48"/>
                  </a:lnTo>
                  <a:lnTo>
                    <a:pt x="67" y="53"/>
                  </a:lnTo>
                  <a:lnTo>
                    <a:pt x="67" y="98"/>
                  </a:lnTo>
                  <a:lnTo>
                    <a:pt x="67" y="132"/>
                  </a:lnTo>
                  <a:lnTo>
                    <a:pt x="67" y="143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7" y="135"/>
                  </a:lnTo>
                  <a:lnTo>
                    <a:pt x="68" y="136"/>
                  </a:lnTo>
                  <a:lnTo>
                    <a:pt x="68" y="132"/>
                  </a:lnTo>
                  <a:lnTo>
                    <a:pt x="68" y="119"/>
                  </a:lnTo>
                  <a:lnTo>
                    <a:pt x="68" y="136"/>
                  </a:lnTo>
                  <a:lnTo>
                    <a:pt x="68" y="11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8" y="115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26"/>
                  </a:lnTo>
                  <a:lnTo>
                    <a:pt x="68" y="134"/>
                  </a:lnTo>
                  <a:lnTo>
                    <a:pt x="69" y="125"/>
                  </a:lnTo>
                  <a:lnTo>
                    <a:pt x="69" y="116"/>
                  </a:lnTo>
                  <a:lnTo>
                    <a:pt x="69" y="101"/>
                  </a:lnTo>
                  <a:lnTo>
                    <a:pt x="69" y="90"/>
                  </a:lnTo>
                  <a:lnTo>
                    <a:pt x="69" y="71"/>
                  </a:lnTo>
                  <a:lnTo>
                    <a:pt x="69" y="68"/>
                  </a:lnTo>
                  <a:lnTo>
                    <a:pt x="69" y="69"/>
                  </a:lnTo>
                  <a:lnTo>
                    <a:pt x="69" y="59"/>
                  </a:lnTo>
                  <a:lnTo>
                    <a:pt x="69" y="53"/>
                  </a:lnTo>
                  <a:lnTo>
                    <a:pt x="70" y="43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53"/>
                  </a:lnTo>
                  <a:lnTo>
                    <a:pt x="70" y="97"/>
                  </a:lnTo>
                  <a:lnTo>
                    <a:pt x="70" y="155"/>
                  </a:lnTo>
                  <a:lnTo>
                    <a:pt x="70" y="141"/>
                  </a:lnTo>
                  <a:lnTo>
                    <a:pt x="70" y="139"/>
                  </a:lnTo>
                  <a:lnTo>
                    <a:pt x="70" y="142"/>
                  </a:lnTo>
                  <a:lnTo>
                    <a:pt x="70" y="139"/>
                  </a:lnTo>
                  <a:lnTo>
                    <a:pt x="70" y="128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71" y="67"/>
                  </a:lnTo>
                  <a:lnTo>
                    <a:pt x="71" y="74"/>
                  </a:lnTo>
                  <a:lnTo>
                    <a:pt x="71" y="85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1" y="105"/>
                  </a:lnTo>
                  <a:lnTo>
                    <a:pt x="71" y="127"/>
                  </a:lnTo>
                  <a:lnTo>
                    <a:pt x="71" y="111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01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8"/>
                  </a:lnTo>
                  <a:lnTo>
                    <a:pt x="72" y="97"/>
                  </a:lnTo>
                  <a:lnTo>
                    <a:pt x="72" y="99"/>
                  </a:lnTo>
                  <a:lnTo>
                    <a:pt x="73" y="103"/>
                  </a:lnTo>
                  <a:lnTo>
                    <a:pt x="73" y="113"/>
                  </a:lnTo>
                  <a:lnTo>
                    <a:pt x="73" y="115"/>
                  </a:lnTo>
                  <a:lnTo>
                    <a:pt x="73" y="114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7"/>
                  </a:lnTo>
                  <a:lnTo>
                    <a:pt x="73" y="106"/>
                  </a:lnTo>
                  <a:lnTo>
                    <a:pt x="73" y="105"/>
                  </a:lnTo>
                  <a:lnTo>
                    <a:pt x="73" y="106"/>
                  </a:lnTo>
                  <a:lnTo>
                    <a:pt x="73" y="112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0"/>
                  </a:lnTo>
                  <a:lnTo>
                    <a:pt x="74" y="109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6"/>
                  </a:lnTo>
                  <a:lnTo>
                    <a:pt x="74" y="93"/>
                  </a:lnTo>
                  <a:lnTo>
                    <a:pt x="75" y="90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8"/>
                  </a:lnTo>
                  <a:lnTo>
                    <a:pt x="76" y="88"/>
                  </a:lnTo>
                  <a:lnTo>
                    <a:pt x="76" y="91"/>
                  </a:lnTo>
                  <a:lnTo>
                    <a:pt x="76" y="98"/>
                  </a:lnTo>
                  <a:lnTo>
                    <a:pt x="76" y="101"/>
                  </a:lnTo>
                  <a:lnTo>
                    <a:pt x="76" y="103"/>
                  </a:lnTo>
                  <a:lnTo>
                    <a:pt x="76" y="106"/>
                  </a:lnTo>
                  <a:lnTo>
                    <a:pt x="76" y="111"/>
                  </a:lnTo>
                  <a:lnTo>
                    <a:pt x="76" y="113"/>
                  </a:lnTo>
                  <a:lnTo>
                    <a:pt x="76" y="115"/>
                  </a:lnTo>
                  <a:lnTo>
                    <a:pt x="76" y="117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7" y="114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77" y="106"/>
                  </a:lnTo>
                  <a:lnTo>
                    <a:pt x="77" y="102"/>
                  </a:lnTo>
                  <a:lnTo>
                    <a:pt x="77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5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19"/>
                  </a:lnTo>
                  <a:lnTo>
                    <a:pt x="79" y="117"/>
                  </a:lnTo>
                  <a:lnTo>
                    <a:pt x="79" y="113"/>
                  </a:lnTo>
                  <a:lnTo>
                    <a:pt x="79" y="110"/>
                  </a:lnTo>
                  <a:lnTo>
                    <a:pt x="80" y="105"/>
                  </a:lnTo>
                  <a:lnTo>
                    <a:pt x="80" y="102"/>
                  </a:lnTo>
                  <a:lnTo>
                    <a:pt x="80" y="97"/>
                  </a:lnTo>
                  <a:lnTo>
                    <a:pt x="80" y="94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81" y="85"/>
                  </a:lnTo>
                  <a:lnTo>
                    <a:pt x="81" y="84"/>
                  </a:lnTo>
                  <a:lnTo>
                    <a:pt x="81" y="87"/>
                  </a:lnTo>
                  <a:lnTo>
                    <a:pt x="81" y="92"/>
                  </a:lnTo>
                  <a:lnTo>
                    <a:pt x="81" y="96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1" y="110"/>
                  </a:lnTo>
                  <a:lnTo>
                    <a:pt x="81" y="116"/>
                  </a:lnTo>
                  <a:lnTo>
                    <a:pt x="82" y="118"/>
                  </a:lnTo>
                  <a:lnTo>
                    <a:pt x="82" y="119"/>
                  </a:lnTo>
                  <a:lnTo>
                    <a:pt x="82" y="120"/>
                  </a:lnTo>
                  <a:lnTo>
                    <a:pt x="82" y="121"/>
                  </a:lnTo>
                  <a:lnTo>
                    <a:pt x="82" y="119"/>
                  </a:lnTo>
                  <a:lnTo>
                    <a:pt x="82" y="117"/>
                  </a:lnTo>
                  <a:lnTo>
                    <a:pt x="82" y="115"/>
                  </a:lnTo>
                  <a:lnTo>
                    <a:pt x="82" y="111"/>
                  </a:lnTo>
                  <a:lnTo>
                    <a:pt x="82" y="107"/>
                  </a:lnTo>
                  <a:lnTo>
                    <a:pt x="83" y="104"/>
                  </a:lnTo>
                  <a:lnTo>
                    <a:pt x="83" y="103"/>
                  </a:lnTo>
                  <a:lnTo>
                    <a:pt x="83" y="102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83" y="96"/>
                  </a:lnTo>
                  <a:lnTo>
                    <a:pt x="83" y="95"/>
                  </a:lnTo>
                  <a:lnTo>
                    <a:pt x="83" y="96"/>
                  </a:lnTo>
                  <a:lnTo>
                    <a:pt x="83" y="97"/>
                  </a:lnTo>
                  <a:lnTo>
                    <a:pt x="84" y="99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4" y="114"/>
                  </a:lnTo>
                  <a:lnTo>
                    <a:pt x="84" y="117"/>
                  </a:lnTo>
                  <a:lnTo>
                    <a:pt x="84" y="120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07"/>
                  </a:lnTo>
                  <a:lnTo>
                    <a:pt x="85" y="105"/>
                  </a:lnTo>
                  <a:lnTo>
                    <a:pt x="85" y="102"/>
                  </a:lnTo>
                  <a:lnTo>
                    <a:pt x="85" y="96"/>
                  </a:lnTo>
                  <a:lnTo>
                    <a:pt x="85" y="92"/>
                  </a:lnTo>
                  <a:lnTo>
                    <a:pt x="85" y="88"/>
                  </a:lnTo>
                  <a:lnTo>
                    <a:pt x="85" y="84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6" y="82"/>
                  </a:lnTo>
                  <a:lnTo>
                    <a:pt x="86" y="89"/>
                  </a:lnTo>
                  <a:lnTo>
                    <a:pt x="86" y="95"/>
                  </a:lnTo>
                  <a:lnTo>
                    <a:pt x="86" y="100"/>
                  </a:lnTo>
                  <a:lnTo>
                    <a:pt x="86" y="103"/>
                  </a:lnTo>
                  <a:lnTo>
                    <a:pt x="87" y="108"/>
                  </a:lnTo>
                  <a:lnTo>
                    <a:pt x="87" y="110"/>
                  </a:lnTo>
                  <a:lnTo>
                    <a:pt x="87" y="112"/>
                  </a:lnTo>
                  <a:lnTo>
                    <a:pt x="87" y="115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lnTo>
                    <a:pt x="88" y="113"/>
                  </a:lnTo>
                  <a:lnTo>
                    <a:pt x="88" y="109"/>
                  </a:lnTo>
                  <a:lnTo>
                    <a:pt x="88" y="105"/>
                  </a:lnTo>
                  <a:lnTo>
                    <a:pt x="88" y="102"/>
                  </a:lnTo>
                  <a:lnTo>
                    <a:pt x="88" y="99"/>
                  </a:lnTo>
                  <a:lnTo>
                    <a:pt x="88" y="97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14"/>
                  </a:lnTo>
                  <a:lnTo>
                    <a:pt x="89" y="115"/>
                  </a:lnTo>
                  <a:lnTo>
                    <a:pt x="89" y="116"/>
                  </a:lnTo>
                  <a:lnTo>
                    <a:pt x="90" y="116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8"/>
                  </a:lnTo>
                  <a:lnTo>
                    <a:pt x="90" y="104"/>
                  </a:lnTo>
                  <a:lnTo>
                    <a:pt x="90" y="101"/>
                  </a:lnTo>
                  <a:lnTo>
                    <a:pt x="90" y="98"/>
                  </a:lnTo>
                  <a:lnTo>
                    <a:pt x="91" y="95"/>
                  </a:lnTo>
                  <a:lnTo>
                    <a:pt x="91" y="91"/>
                  </a:lnTo>
                  <a:lnTo>
                    <a:pt x="91" y="88"/>
                  </a:lnTo>
                  <a:lnTo>
                    <a:pt x="91" y="85"/>
                  </a:lnTo>
                  <a:lnTo>
                    <a:pt x="91" y="83"/>
                  </a:lnTo>
                  <a:lnTo>
                    <a:pt x="91" y="84"/>
                  </a:lnTo>
                  <a:lnTo>
                    <a:pt x="91" y="85"/>
                  </a:lnTo>
                  <a:lnTo>
                    <a:pt x="91" y="89"/>
                  </a:lnTo>
                  <a:lnTo>
                    <a:pt x="91" y="95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92" y="110"/>
                  </a:lnTo>
                  <a:lnTo>
                    <a:pt x="9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743" y="1604"/>
              <a:ext cx="307" cy="152"/>
            </a:xfrm>
            <a:custGeom>
              <a:avLst/>
              <a:gdLst>
                <a:gd name="T0" fmla="*/ 2147483647 w 91"/>
                <a:gd name="T1" fmla="*/ 17882 h 129"/>
                <a:gd name="T2" fmla="*/ 2147483647 w 91"/>
                <a:gd name="T3" fmla="*/ 20697 h 129"/>
                <a:gd name="T4" fmla="*/ 2147483647 w 91"/>
                <a:gd name="T5" fmla="*/ 16137 h 129"/>
                <a:gd name="T6" fmla="*/ 2147483647 w 91"/>
                <a:gd name="T7" fmla="*/ 18252 h 129"/>
                <a:gd name="T8" fmla="*/ 2147483647 w 91"/>
                <a:gd name="T9" fmla="*/ 21070 h 129"/>
                <a:gd name="T10" fmla="*/ 2147483647 w 91"/>
                <a:gd name="T11" fmla="*/ 14632 h 129"/>
                <a:gd name="T12" fmla="*/ 2147483647 w 91"/>
                <a:gd name="T13" fmla="*/ 20315 h 129"/>
                <a:gd name="T14" fmla="*/ 2147483647 w 91"/>
                <a:gd name="T15" fmla="*/ 21626 h 129"/>
                <a:gd name="T16" fmla="*/ 2147483647 w 91"/>
                <a:gd name="T17" fmla="*/ 15176 h 129"/>
                <a:gd name="T18" fmla="*/ 2147483647 w 91"/>
                <a:gd name="T19" fmla="*/ 19885 h 129"/>
                <a:gd name="T20" fmla="*/ 2147483647 w 91"/>
                <a:gd name="T21" fmla="*/ 20697 h 129"/>
                <a:gd name="T22" fmla="*/ 2147483647 w 91"/>
                <a:gd name="T23" fmla="*/ 14322 h 129"/>
                <a:gd name="T24" fmla="*/ 2147483647 w 91"/>
                <a:gd name="T25" fmla="*/ 22333 h 129"/>
                <a:gd name="T26" fmla="*/ 2147483647 w 91"/>
                <a:gd name="T27" fmla="*/ 22052 h 129"/>
                <a:gd name="T28" fmla="*/ 2147483647 w 91"/>
                <a:gd name="T29" fmla="*/ 13652 h 129"/>
                <a:gd name="T30" fmla="*/ 2147483647 w 91"/>
                <a:gd name="T31" fmla="*/ 26725 h 129"/>
                <a:gd name="T32" fmla="*/ 2147483647 w 91"/>
                <a:gd name="T33" fmla="*/ 19537 h 129"/>
                <a:gd name="T34" fmla="*/ 2147483647 w 91"/>
                <a:gd name="T35" fmla="*/ 22404 h 129"/>
                <a:gd name="T36" fmla="*/ 2147483647 w 91"/>
                <a:gd name="T37" fmla="*/ 3342 h 129"/>
                <a:gd name="T38" fmla="*/ 2147483647 w 91"/>
                <a:gd name="T39" fmla="*/ 30744 h 129"/>
                <a:gd name="T40" fmla="*/ 2147483647 w 91"/>
                <a:gd name="T41" fmla="*/ 27124 h 129"/>
                <a:gd name="T42" fmla="*/ 2147483647 w 91"/>
                <a:gd name="T43" fmla="*/ 24827 h 129"/>
                <a:gd name="T44" fmla="*/ 2147483647 w 91"/>
                <a:gd name="T45" fmla="*/ 5117 h 129"/>
                <a:gd name="T46" fmla="*/ 2147483647 w 91"/>
                <a:gd name="T47" fmla="*/ 31960 h 129"/>
                <a:gd name="T48" fmla="*/ 2147483647 w 91"/>
                <a:gd name="T49" fmla="*/ 17826 h 129"/>
                <a:gd name="T50" fmla="*/ 2147483647 w 91"/>
                <a:gd name="T51" fmla="*/ 26399 h 129"/>
                <a:gd name="T52" fmla="*/ 2147483647 w 91"/>
                <a:gd name="T53" fmla="*/ 9864 h 129"/>
                <a:gd name="T54" fmla="*/ 2147483647 w 91"/>
                <a:gd name="T55" fmla="*/ 30617 h 129"/>
                <a:gd name="T56" fmla="*/ 2147483647 w 91"/>
                <a:gd name="T57" fmla="*/ 19249 h 129"/>
                <a:gd name="T58" fmla="*/ 2147483647 w 91"/>
                <a:gd name="T59" fmla="*/ 25984 h 129"/>
                <a:gd name="T60" fmla="*/ 2147483647 w 91"/>
                <a:gd name="T61" fmla="*/ 4542 h 129"/>
                <a:gd name="T62" fmla="*/ 2147483647 w 91"/>
                <a:gd name="T63" fmla="*/ 23937 h 129"/>
                <a:gd name="T64" fmla="*/ 2147483647 w 91"/>
                <a:gd name="T65" fmla="*/ 26725 h 129"/>
                <a:gd name="T66" fmla="*/ 2147483647 w 91"/>
                <a:gd name="T67" fmla="*/ 23937 h 129"/>
                <a:gd name="T68" fmla="*/ 2147483647 w 91"/>
                <a:gd name="T69" fmla="*/ 3128 h 129"/>
                <a:gd name="T70" fmla="*/ 2147483647 w 91"/>
                <a:gd name="T71" fmla="*/ 33234 h 129"/>
                <a:gd name="T72" fmla="*/ 2147483647 w 91"/>
                <a:gd name="T73" fmla="*/ 23615 h 129"/>
                <a:gd name="T74" fmla="*/ 2147483647 w 91"/>
                <a:gd name="T75" fmla="*/ 23937 h 129"/>
                <a:gd name="T76" fmla="*/ 2147483647 w 91"/>
                <a:gd name="T77" fmla="*/ 3938 h 129"/>
                <a:gd name="T78" fmla="*/ 2147483647 w 91"/>
                <a:gd name="T79" fmla="*/ 32786 h 129"/>
                <a:gd name="T80" fmla="*/ 2147483647 w 91"/>
                <a:gd name="T81" fmla="*/ 14632 h 129"/>
                <a:gd name="T82" fmla="*/ 2147483647 w 91"/>
                <a:gd name="T83" fmla="*/ 23937 h 129"/>
                <a:gd name="T84" fmla="*/ 2147483647 w 91"/>
                <a:gd name="T85" fmla="*/ 7104 h 129"/>
                <a:gd name="T86" fmla="*/ 2147483647 w 91"/>
                <a:gd name="T87" fmla="*/ 24827 h 129"/>
                <a:gd name="T88" fmla="*/ 2147483647 w 91"/>
                <a:gd name="T89" fmla="*/ 23430 h 129"/>
                <a:gd name="T90" fmla="*/ 2147483647 w 91"/>
                <a:gd name="T91" fmla="*/ 25984 h 129"/>
                <a:gd name="T92" fmla="*/ 2147483647 w 91"/>
                <a:gd name="T93" fmla="*/ 4640 h 129"/>
                <a:gd name="T94" fmla="*/ 2147483647 w 91"/>
                <a:gd name="T95" fmla="*/ 27923 h 129"/>
                <a:gd name="T96" fmla="*/ 2147483647 w 91"/>
                <a:gd name="T97" fmla="*/ 17826 h 129"/>
                <a:gd name="T98" fmla="*/ 2147483647 w 91"/>
                <a:gd name="T99" fmla="*/ 27825 h 129"/>
                <a:gd name="T100" fmla="*/ 2147483647 w 91"/>
                <a:gd name="T101" fmla="*/ 6306 h 129"/>
                <a:gd name="T102" fmla="*/ 2147483647 w 91"/>
                <a:gd name="T103" fmla="*/ 24387 h 129"/>
                <a:gd name="T104" fmla="*/ 2147483647 w 91"/>
                <a:gd name="T105" fmla="*/ 17882 h 129"/>
                <a:gd name="T106" fmla="*/ 2147483647 w 91"/>
                <a:gd name="T107" fmla="*/ 24749 h 129"/>
                <a:gd name="T108" fmla="*/ 2147483647 w 91"/>
                <a:gd name="T109" fmla="*/ 8944 h 129"/>
                <a:gd name="T110" fmla="*/ 2147483647 w 91"/>
                <a:gd name="T111" fmla="*/ 17882 h 129"/>
                <a:gd name="T112" fmla="*/ 2147483647 w 91"/>
                <a:gd name="T113" fmla="*/ 23615 h 129"/>
                <a:gd name="T114" fmla="*/ 2147483647 w 91"/>
                <a:gd name="T115" fmla="*/ 10316 h 129"/>
                <a:gd name="T116" fmla="*/ 2147483647 w 91"/>
                <a:gd name="T117" fmla="*/ 23615 h 129"/>
                <a:gd name="T118" fmla="*/ 2147483647 w 91"/>
                <a:gd name="T119" fmla="*/ 19885 h 129"/>
                <a:gd name="T120" fmla="*/ 2147483647 w 91"/>
                <a:gd name="T121" fmla="*/ 13652 h 129"/>
                <a:gd name="T122" fmla="*/ 2147483647 w 91"/>
                <a:gd name="T123" fmla="*/ 26725 h 129"/>
                <a:gd name="T124" fmla="*/ 2147483647 w 91"/>
                <a:gd name="T125" fmla="*/ 14632 h 1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1"/>
                <a:gd name="T190" fmla="*/ 0 h 129"/>
                <a:gd name="T191" fmla="*/ 91 w 91"/>
                <a:gd name="T192" fmla="*/ 129 h 1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1" h="129">
                  <a:moveTo>
                    <a:pt x="0" y="79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2"/>
                  </a:lnTo>
                  <a:lnTo>
                    <a:pt x="1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3" y="82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5"/>
                  </a:lnTo>
                  <a:lnTo>
                    <a:pt x="5" y="68"/>
                  </a:lnTo>
                  <a:lnTo>
                    <a:pt x="5" y="72"/>
                  </a:lnTo>
                  <a:lnTo>
                    <a:pt x="5" y="75"/>
                  </a:lnTo>
                  <a:lnTo>
                    <a:pt x="5" y="77"/>
                  </a:lnTo>
                  <a:lnTo>
                    <a:pt x="6" y="81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6" y="79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72"/>
                  </a:lnTo>
                  <a:lnTo>
                    <a:pt x="8" y="74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9" y="66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52"/>
                  </a:lnTo>
                  <a:lnTo>
                    <a:pt x="10" y="53"/>
                  </a:lnTo>
                  <a:lnTo>
                    <a:pt x="10" y="55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0" y="69"/>
                  </a:lnTo>
                  <a:lnTo>
                    <a:pt x="11" y="73"/>
                  </a:lnTo>
                  <a:lnTo>
                    <a:pt x="11" y="76"/>
                  </a:lnTo>
                  <a:lnTo>
                    <a:pt x="11" y="79"/>
                  </a:lnTo>
                  <a:lnTo>
                    <a:pt x="11" y="80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3" y="68"/>
                  </a:lnTo>
                  <a:lnTo>
                    <a:pt x="13" y="71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6"/>
                  </a:lnTo>
                  <a:lnTo>
                    <a:pt x="13" y="77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4" y="81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8"/>
                  </a:lnTo>
                  <a:lnTo>
                    <a:pt x="14" y="74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4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6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7" y="75"/>
                  </a:lnTo>
                  <a:lnTo>
                    <a:pt x="17" y="74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1"/>
                  </a:lnTo>
                  <a:lnTo>
                    <a:pt x="18" y="70"/>
                  </a:lnTo>
                  <a:lnTo>
                    <a:pt x="18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20" y="77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1" y="54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21" y="58"/>
                  </a:lnTo>
                  <a:lnTo>
                    <a:pt x="22" y="65"/>
                  </a:lnTo>
                  <a:lnTo>
                    <a:pt x="22" y="69"/>
                  </a:lnTo>
                  <a:lnTo>
                    <a:pt x="22" y="73"/>
                  </a:lnTo>
                  <a:lnTo>
                    <a:pt x="22" y="77"/>
                  </a:lnTo>
                  <a:lnTo>
                    <a:pt x="22" y="80"/>
                  </a:lnTo>
                  <a:lnTo>
                    <a:pt x="22" y="79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3" y="79"/>
                  </a:lnTo>
                  <a:lnTo>
                    <a:pt x="23" y="77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4" y="83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4" y="93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5" y="91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4"/>
                  </a:lnTo>
                  <a:lnTo>
                    <a:pt x="25" y="80"/>
                  </a:lnTo>
                  <a:lnTo>
                    <a:pt x="25" y="72"/>
                  </a:lnTo>
                  <a:lnTo>
                    <a:pt x="25" y="68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6" y="51"/>
                  </a:lnTo>
                  <a:lnTo>
                    <a:pt x="26" y="45"/>
                  </a:lnTo>
                  <a:lnTo>
                    <a:pt x="26" y="35"/>
                  </a:lnTo>
                  <a:lnTo>
                    <a:pt x="26" y="29"/>
                  </a:lnTo>
                  <a:lnTo>
                    <a:pt x="26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28"/>
                  </a:lnTo>
                  <a:lnTo>
                    <a:pt x="27" y="55"/>
                  </a:lnTo>
                  <a:lnTo>
                    <a:pt x="27" y="71"/>
                  </a:lnTo>
                  <a:lnTo>
                    <a:pt x="27" y="60"/>
                  </a:lnTo>
                  <a:lnTo>
                    <a:pt x="27" y="90"/>
                  </a:lnTo>
                  <a:lnTo>
                    <a:pt x="27" y="110"/>
                  </a:lnTo>
                  <a:lnTo>
                    <a:pt x="27" y="103"/>
                  </a:lnTo>
                  <a:lnTo>
                    <a:pt x="27" y="112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80"/>
                  </a:lnTo>
                  <a:lnTo>
                    <a:pt x="28" y="67"/>
                  </a:lnTo>
                  <a:lnTo>
                    <a:pt x="28" y="60"/>
                  </a:lnTo>
                  <a:lnTo>
                    <a:pt x="28" y="38"/>
                  </a:lnTo>
                  <a:lnTo>
                    <a:pt x="28" y="47"/>
                  </a:lnTo>
                  <a:lnTo>
                    <a:pt x="28" y="37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5"/>
                  </a:lnTo>
                  <a:lnTo>
                    <a:pt x="28" y="48"/>
                  </a:lnTo>
                  <a:lnTo>
                    <a:pt x="28" y="61"/>
                  </a:lnTo>
                  <a:lnTo>
                    <a:pt x="28" y="75"/>
                  </a:lnTo>
                  <a:lnTo>
                    <a:pt x="28" y="74"/>
                  </a:lnTo>
                  <a:lnTo>
                    <a:pt x="28" y="79"/>
                  </a:lnTo>
                  <a:lnTo>
                    <a:pt x="29" y="74"/>
                  </a:lnTo>
                  <a:lnTo>
                    <a:pt x="29" y="88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86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92"/>
                  </a:lnTo>
                  <a:lnTo>
                    <a:pt x="29" y="96"/>
                  </a:lnTo>
                  <a:lnTo>
                    <a:pt x="29" y="93"/>
                  </a:lnTo>
                  <a:lnTo>
                    <a:pt x="29" y="97"/>
                  </a:lnTo>
                  <a:lnTo>
                    <a:pt x="29" y="93"/>
                  </a:lnTo>
                  <a:lnTo>
                    <a:pt x="29" y="84"/>
                  </a:lnTo>
                  <a:lnTo>
                    <a:pt x="30" y="78"/>
                  </a:lnTo>
                  <a:lnTo>
                    <a:pt x="30" y="88"/>
                  </a:lnTo>
                  <a:lnTo>
                    <a:pt x="30" y="77"/>
                  </a:lnTo>
                  <a:lnTo>
                    <a:pt x="30" y="85"/>
                  </a:lnTo>
                  <a:lnTo>
                    <a:pt x="30" y="78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30" y="69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31" y="46"/>
                  </a:lnTo>
                  <a:lnTo>
                    <a:pt x="31" y="32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1" y="19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40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50"/>
                  </a:lnTo>
                  <a:lnTo>
                    <a:pt x="32" y="77"/>
                  </a:lnTo>
                  <a:lnTo>
                    <a:pt x="32" y="121"/>
                  </a:lnTo>
                  <a:lnTo>
                    <a:pt x="32" y="113"/>
                  </a:lnTo>
                  <a:lnTo>
                    <a:pt x="32" y="127"/>
                  </a:lnTo>
                  <a:lnTo>
                    <a:pt x="32" y="122"/>
                  </a:lnTo>
                  <a:lnTo>
                    <a:pt x="32" y="113"/>
                  </a:lnTo>
                  <a:lnTo>
                    <a:pt x="32" y="111"/>
                  </a:lnTo>
                  <a:lnTo>
                    <a:pt x="32" y="122"/>
                  </a:lnTo>
                  <a:lnTo>
                    <a:pt x="32" y="116"/>
                  </a:lnTo>
                  <a:lnTo>
                    <a:pt x="32" y="91"/>
                  </a:lnTo>
                  <a:lnTo>
                    <a:pt x="33" y="68"/>
                  </a:lnTo>
                  <a:lnTo>
                    <a:pt x="33" y="69"/>
                  </a:lnTo>
                  <a:lnTo>
                    <a:pt x="33" y="6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37"/>
                  </a:lnTo>
                  <a:lnTo>
                    <a:pt x="33" y="30"/>
                  </a:lnTo>
                  <a:lnTo>
                    <a:pt x="33" y="37"/>
                  </a:lnTo>
                  <a:lnTo>
                    <a:pt x="33" y="55"/>
                  </a:lnTo>
                  <a:lnTo>
                    <a:pt x="33" y="74"/>
                  </a:lnTo>
                  <a:lnTo>
                    <a:pt x="34" y="77"/>
                  </a:lnTo>
                  <a:lnTo>
                    <a:pt x="34" y="103"/>
                  </a:lnTo>
                  <a:lnTo>
                    <a:pt x="34" y="96"/>
                  </a:lnTo>
                  <a:lnTo>
                    <a:pt x="34" y="101"/>
                  </a:lnTo>
                  <a:lnTo>
                    <a:pt x="34" y="93"/>
                  </a:lnTo>
                  <a:lnTo>
                    <a:pt x="34" y="105"/>
                  </a:lnTo>
                  <a:lnTo>
                    <a:pt x="34" y="83"/>
                  </a:lnTo>
                  <a:lnTo>
                    <a:pt x="34" y="99"/>
                  </a:lnTo>
                  <a:lnTo>
                    <a:pt x="34" y="82"/>
                  </a:lnTo>
                  <a:lnTo>
                    <a:pt x="35" y="95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95"/>
                  </a:lnTo>
                  <a:lnTo>
                    <a:pt x="35" y="86"/>
                  </a:lnTo>
                  <a:lnTo>
                    <a:pt x="35" y="99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102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5"/>
                  </a:lnTo>
                  <a:lnTo>
                    <a:pt x="35" y="65"/>
                  </a:lnTo>
                  <a:lnTo>
                    <a:pt x="35" y="87"/>
                  </a:lnTo>
                  <a:lnTo>
                    <a:pt x="36" y="66"/>
                  </a:lnTo>
                  <a:lnTo>
                    <a:pt x="36" y="62"/>
                  </a:lnTo>
                  <a:lnTo>
                    <a:pt x="36" y="50"/>
                  </a:lnTo>
                  <a:lnTo>
                    <a:pt x="36" y="45"/>
                  </a:lnTo>
                  <a:lnTo>
                    <a:pt x="36" y="35"/>
                  </a:lnTo>
                  <a:lnTo>
                    <a:pt x="36" y="32"/>
                  </a:lnTo>
                  <a:lnTo>
                    <a:pt x="36" y="15"/>
                  </a:lnTo>
                  <a:lnTo>
                    <a:pt x="36" y="23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7" y="17"/>
                  </a:lnTo>
                  <a:lnTo>
                    <a:pt x="37" y="9"/>
                  </a:lnTo>
                  <a:lnTo>
                    <a:pt x="37" y="59"/>
                  </a:lnTo>
                  <a:lnTo>
                    <a:pt x="37" y="84"/>
                  </a:lnTo>
                  <a:lnTo>
                    <a:pt x="37" y="57"/>
                  </a:lnTo>
                  <a:lnTo>
                    <a:pt x="37" y="100"/>
                  </a:lnTo>
                  <a:lnTo>
                    <a:pt x="37" y="125"/>
                  </a:lnTo>
                  <a:lnTo>
                    <a:pt x="37" y="120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1"/>
                  </a:lnTo>
                  <a:lnTo>
                    <a:pt x="37" y="116"/>
                  </a:lnTo>
                  <a:lnTo>
                    <a:pt x="38" y="85"/>
                  </a:lnTo>
                  <a:lnTo>
                    <a:pt x="38" y="122"/>
                  </a:lnTo>
                  <a:lnTo>
                    <a:pt x="38" y="85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8" y="64"/>
                  </a:lnTo>
                  <a:lnTo>
                    <a:pt x="38" y="42"/>
                  </a:lnTo>
                  <a:lnTo>
                    <a:pt x="38" y="4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8" y="48"/>
                  </a:lnTo>
                  <a:lnTo>
                    <a:pt x="38" y="41"/>
                  </a:lnTo>
                  <a:lnTo>
                    <a:pt x="38" y="67"/>
                  </a:lnTo>
                  <a:lnTo>
                    <a:pt x="39" y="73"/>
                  </a:lnTo>
                  <a:lnTo>
                    <a:pt x="39" y="71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3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39" y="105"/>
                  </a:lnTo>
                  <a:lnTo>
                    <a:pt x="39" y="100"/>
                  </a:lnTo>
                  <a:lnTo>
                    <a:pt x="39" y="95"/>
                  </a:lnTo>
                  <a:lnTo>
                    <a:pt x="40" y="100"/>
                  </a:lnTo>
                  <a:lnTo>
                    <a:pt x="40" y="99"/>
                  </a:lnTo>
                  <a:lnTo>
                    <a:pt x="40" y="93"/>
                  </a:lnTo>
                  <a:lnTo>
                    <a:pt x="40" y="100"/>
                  </a:lnTo>
                  <a:lnTo>
                    <a:pt x="40" y="95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8"/>
                  </a:lnTo>
                  <a:lnTo>
                    <a:pt x="40" y="90"/>
                  </a:lnTo>
                  <a:lnTo>
                    <a:pt x="40" y="84"/>
                  </a:lnTo>
                  <a:lnTo>
                    <a:pt x="41" y="71"/>
                  </a:lnTo>
                  <a:lnTo>
                    <a:pt x="41" y="60"/>
                  </a:lnTo>
                  <a:lnTo>
                    <a:pt x="41" y="53"/>
                  </a:lnTo>
                  <a:lnTo>
                    <a:pt x="41" y="44"/>
                  </a:lnTo>
                  <a:lnTo>
                    <a:pt x="41" y="37"/>
                  </a:lnTo>
                  <a:lnTo>
                    <a:pt x="41" y="28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18"/>
                  </a:lnTo>
                  <a:lnTo>
                    <a:pt x="42" y="8"/>
                  </a:lnTo>
                  <a:lnTo>
                    <a:pt x="42" y="15"/>
                  </a:lnTo>
                  <a:lnTo>
                    <a:pt x="42" y="13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61"/>
                  </a:lnTo>
                  <a:lnTo>
                    <a:pt x="42" y="52"/>
                  </a:lnTo>
                  <a:lnTo>
                    <a:pt x="42" y="80"/>
                  </a:lnTo>
                  <a:lnTo>
                    <a:pt x="42" y="52"/>
                  </a:lnTo>
                  <a:lnTo>
                    <a:pt x="42" y="110"/>
                  </a:lnTo>
                  <a:lnTo>
                    <a:pt x="42" y="115"/>
                  </a:lnTo>
                  <a:lnTo>
                    <a:pt x="42" y="123"/>
                  </a:lnTo>
                  <a:lnTo>
                    <a:pt x="42" y="113"/>
                  </a:lnTo>
                  <a:lnTo>
                    <a:pt x="43" y="125"/>
                  </a:lnTo>
                  <a:lnTo>
                    <a:pt x="43" y="80"/>
                  </a:lnTo>
                  <a:lnTo>
                    <a:pt x="43" y="90"/>
                  </a:lnTo>
                  <a:lnTo>
                    <a:pt x="43" y="88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39"/>
                  </a:lnTo>
                  <a:lnTo>
                    <a:pt x="43" y="45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4" y="43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73"/>
                  </a:lnTo>
                  <a:lnTo>
                    <a:pt x="44" y="87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94"/>
                  </a:lnTo>
                  <a:lnTo>
                    <a:pt x="44" y="101"/>
                  </a:lnTo>
                  <a:lnTo>
                    <a:pt x="44" y="92"/>
                  </a:lnTo>
                  <a:lnTo>
                    <a:pt x="44" y="99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5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93"/>
                  </a:lnTo>
                  <a:lnTo>
                    <a:pt x="45" y="98"/>
                  </a:lnTo>
                  <a:lnTo>
                    <a:pt x="45" y="93"/>
                  </a:lnTo>
                  <a:lnTo>
                    <a:pt x="45" y="85"/>
                  </a:lnTo>
                  <a:lnTo>
                    <a:pt x="46" y="79"/>
                  </a:lnTo>
                  <a:lnTo>
                    <a:pt x="46" y="72"/>
                  </a:lnTo>
                  <a:lnTo>
                    <a:pt x="46" y="5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35"/>
                  </a:lnTo>
                  <a:lnTo>
                    <a:pt x="46" y="31"/>
                  </a:lnTo>
                  <a:lnTo>
                    <a:pt x="46" y="32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7" y="11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2"/>
                  </a:lnTo>
                  <a:lnTo>
                    <a:pt x="47" y="49"/>
                  </a:lnTo>
                  <a:lnTo>
                    <a:pt x="47" y="4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89"/>
                  </a:lnTo>
                  <a:lnTo>
                    <a:pt x="47" y="112"/>
                  </a:lnTo>
                  <a:lnTo>
                    <a:pt x="47" y="121"/>
                  </a:lnTo>
                  <a:lnTo>
                    <a:pt x="48" y="119"/>
                  </a:lnTo>
                  <a:lnTo>
                    <a:pt x="48" y="123"/>
                  </a:lnTo>
                  <a:lnTo>
                    <a:pt x="48" y="119"/>
                  </a:lnTo>
                  <a:lnTo>
                    <a:pt x="48" y="129"/>
                  </a:lnTo>
                  <a:lnTo>
                    <a:pt x="48" y="91"/>
                  </a:lnTo>
                  <a:lnTo>
                    <a:pt x="48" y="99"/>
                  </a:lnTo>
                  <a:lnTo>
                    <a:pt x="48" y="96"/>
                  </a:lnTo>
                  <a:lnTo>
                    <a:pt x="48" y="66"/>
                  </a:lnTo>
                  <a:lnTo>
                    <a:pt x="48" y="56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33"/>
                  </a:lnTo>
                  <a:lnTo>
                    <a:pt x="48" y="46"/>
                  </a:lnTo>
                  <a:lnTo>
                    <a:pt x="49" y="55"/>
                  </a:lnTo>
                  <a:lnTo>
                    <a:pt x="49" y="62"/>
                  </a:lnTo>
                  <a:lnTo>
                    <a:pt x="49" y="82"/>
                  </a:lnTo>
                  <a:lnTo>
                    <a:pt x="49" y="88"/>
                  </a:lnTo>
                  <a:lnTo>
                    <a:pt x="49" y="94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9" y="92"/>
                  </a:lnTo>
                  <a:lnTo>
                    <a:pt x="49" y="98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106"/>
                  </a:lnTo>
                  <a:lnTo>
                    <a:pt x="50" y="92"/>
                  </a:lnTo>
                  <a:lnTo>
                    <a:pt x="50" y="85"/>
                  </a:lnTo>
                  <a:lnTo>
                    <a:pt x="50" y="92"/>
                  </a:lnTo>
                  <a:lnTo>
                    <a:pt x="50" y="97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104"/>
                  </a:lnTo>
                  <a:lnTo>
                    <a:pt x="50" y="91"/>
                  </a:lnTo>
                  <a:lnTo>
                    <a:pt x="50" y="101"/>
                  </a:lnTo>
                  <a:lnTo>
                    <a:pt x="50" y="93"/>
                  </a:lnTo>
                  <a:lnTo>
                    <a:pt x="51" y="92"/>
                  </a:lnTo>
                  <a:lnTo>
                    <a:pt x="51" y="101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1" y="62"/>
                  </a:lnTo>
                  <a:lnTo>
                    <a:pt x="51" y="55"/>
                  </a:lnTo>
                  <a:lnTo>
                    <a:pt x="51" y="57"/>
                  </a:lnTo>
                  <a:lnTo>
                    <a:pt x="51" y="47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2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2" y="3"/>
                  </a:lnTo>
                  <a:lnTo>
                    <a:pt x="52" y="12"/>
                  </a:lnTo>
                  <a:lnTo>
                    <a:pt x="52" y="68"/>
                  </a:lnTo>
                  <a:lnTo>
                    <a:pt x="52" y="41"/>
                  </a:lnTo>
                  <a:lnTo>
                    <a:pt x="52" y="100"/>
                  </a:lnTo>
                  <a:lnTo>
                    <a:pt x="52" y="109"/>
                  </a:lnTo>
                  <a:lnTo>
                    <a:pt x="53" y="106"/>
                  </a:lnTo>
                  <a:lnTo>
                    <a:pt x="53" y="116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13"/>
                  </a:lnTo>
                  <a:lnTo>
                    <a:pt x="53" y="126"/>
                  </a:lnTo>
                  <a:lnTo>
                    <a:pt x="53" y="113"/>
                  </a:lnTo>
                  <a:lnTo>
                    <a:pt x="53" y="92"/>
                  </a:lnTo>
                  <a:lnTo>
                    <a:pt x="53" y="100"/>
                  </a:lnTo>
                  <a:lnTo>
                    <a:pt x="53" y="82"/>
                  </a:lnTo>
                  <a:lnTo>
                    <a:pt x="53" y="58"/>
                  </a:lnTo>
                  <a:lnTo>
                    <a:pt x="53" y="50"/>
                  </a:lnTo>
                  <a:lnTo>
                    <a:pt x="53" y="45"/>
                  </a:lnTo>
                  <a:lnTo>
                    <a:pt x="54" y="3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71"/>
                  </a:lnTo>
                  <a:lnTo>
                    <a:pt x="54" y="80"/>
                  </a:lnTo>
                  <a:lnTo>
                    <a:pt x="54" y="83"/>
                  </a:lnTo>
                  <a:lnTo>
                    <a:pt x="54" y="92"/>
                  </a:lnTo>
                  <a:lnTo>
                    <a:pt x="54" y="89"/>
                  </a:lnTo>
                  <a:lnTo>
                    <a:pt x="54" y="97"/>
                  </a:lnTo>
                  <a:lnTo>
                    <a:pt x="54" y="89"/>
                  </a:lnTo>
                  <a:lnTo>
                    <a:pt x="54" y="86"/>
                  </a:lnTo>
                  <a:lnTo>
                    <a:pt x="55" y="85"/>
                  </a:lnTo>
                  <a:lnTo>
                    <a:pt x="55" y="98"/>
                  </a:lnTo>
                  <a:lnTo>
                    <a:pt x="55" y="95"/>
                  </a:lnTo>
                  <a:lnTo>
                    <a:pt x="55" y="86"/>
                  </a:lnTo>
                  <a:lnTo>
                    <a:pt x="55" y="94"/>
                  </a:lnTo>
                  <a:lnTo>
                    <a:pt x="55" y="87"/>
                  </a:lnTo>
                  <a:lnTo>
                    <a:pt x="55" y="94"/>
                  </a:lnTo>
                  <a:lnTo>
                    <a:pt x="55" y="96"/>
                  </a:lnTo>
                  <a:lnTo>
                    <a:pt x="55" y="94"/>
                  </a:lnTo>
                  <a:lnTo>
                    <a:pt x="55" y="90"/>
                  </a:lnTo>
                  <a:lnTo>
                    <a:pt x="55" y="95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5" y="91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95"/>
                  </a:lnTo>
                  <a:lnTo>
                    <a:pt x="56" y="84"/>
                  </a:lnTo>
                  <a:lnTo>
                    <a:pt x="56" y="78"/>
                  </a:lnTo>
                  <a:lnTo>
                    <a:pt x="56" y="69"/>
                  </a:lnTo>
                  <a:lnTo>
                    <a:pt x="56" y="55"/>
                  </a:lnTo>
                  <a:lnTo>
                    <a:pt x="56" y="49"/>
                  </a:lnTo>
                  <a:lnTo>
                    <a:pt x="56" y="36"/>
                  </a:lnTo>
                  <a:lnTo>
                    <a:pt x="56" y="32"/>
                  </a:lnTo>
                  <a:lnTo>
                    <a:pt x="57" y="26"/>
                  </a:lnTo>
                  <a:lnTo>
                    <a:pt x="57" y="18"/>
                  </a:lnTo>
                  <a:lnTo>
                    <a:pt x="57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7" y="5"/>
                  </a:lnTo>
                  <a:lnTo>
                    <a:pt x="57" y="41"/>
                  </a:lnTo>
                  <a:lnTo>
                    <a:pt x="57" y="65"/>
                  </a:lnTo>
                  <a:lnTo>
                    <a:pt x="57" y="38"/>
                  </a:lnTo>
                  <a:lnTo>
                    <a:pt x="57" y="79"/>
                  </a:lnTo>
                  <a:lnTo>
                    <a:pt x="57" y="105"/>
                  </a:lnTo>
                  <a:lnTo>
                    <a:pt x="58" y="101"/>
                  </a:lnTo>
                  <a:lnTo>
                    <a:pt x="58" y="106"/>
                  </a:lnTo>
                  <a:lnTo>
                    <a:pt x="58" y="115"/>
                  </a:lnTo>
                  <a:lnTo>
                    <a:pt x="58" y="110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92"/>
                  </a:lnTo>
                  <a:lnTo>
                    <a:pt x="58" y="98"/>
                  </a:lnTo>
                  <a:lnTo>
                    <a:pt x="58" y="97"/>
                  </a:lnTo>
                  <a:lnTo>
                    <a:pt x="58" y="71"/>
                  </a:lnTo>
                  <a:lnTo>
                    <a:pt x="58" y="61"/>
                  </a:lnTo>
                  <a:lnTo>
                    <a:pt x="58" y="62"/>
                  </a:lnTo>
                  <a:lnTo>
                    <a:pt x="58" y="50"/>
                  </a:lnTo>
                  <a:lnTo>
                    <a:pt x="59" y="51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9" y="55"/>
                  </a:lnTo>
                  <a:lnTo>
                    <a:pt x="59" y="72"/>
                  </a:lnTo>
                  <a:lnTo>
                    <a:pt x="59" y="81"/>
                  </a:lnTo>
                  <a:lnTo>
                    <a:pt x="59" y="84"/>
                  </a:lnTo>
                  <a:lnTo>
                    <a:pt x="59" y="94"/>
                  </a:lnTo>
                  <a:lnTo>
                    <a:pt x="60" y="82"/>
                  </a:lnTo>
                  <a:lnTo>
                    <a:pt x="60" y="96"/>
                  </a:lnTo>
                  <a:lnTo>
                    <a:pt x="60" y="85"/>
                  </a:lnTo>
                  <a:lnTo>
                    <a:pt x="60" y="99"/>
                  </a:lnTo>
                  <a:lnTo>
                    <a:pt x="60" y="92"/>
                  </a:lnTo>
                  <a:lnTo>
                    <a:pt x="60" y="85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60" y="95"/>
                  </a:lnTo>
                  <a:lnTo>
                    <a:pt x="60" y="99"/>
                  </a:lnTo>
                  <a:lnTo>
                    <a:pt x="60" y="95"/>
                  </a:lnTo>
                  <a:lnTo>
                    <a:pt x="60" y="91"/>
                  </a:lnTo>
                  <a:lnTo>
                    <a:pt x="60" y="95"/>
                  </a:lnTo>
                  <a:lnTo>
                    <a:pt x="60" y="103"/>
                  </a:lnTo>
                  <a:lnTo>
                    <a:pt x="60" y="101"/>
                  </a:lnTo>
                  <a:lnTo>
                    <a:pt x="60" y="93"/>
                  </a:lnTo>
                  <a:lnTo>
                    <a:pt x="61" y="98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98"/>
                  </a:lnTo>
                  <a:lnTo>
                    <a:pt x="61" y="9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56"/>
                  </a:lnTo>
                  <a:lnTo>
                    <a:pt x="61" y="52"/>
                  </a:lnTo>
                  <a:lnTo>
                    <a:pt x="61" y="43"/>
                  </a:lnTo>
                  <a:lnTo>
                    <a:pt x="61" y="33"/>
                  </a:lnTo>
                  <a:lnTo>
                    <a:pt x="62" y="26"/>
                  </a:lnTo>
                  <a:lnTo>
                    <a:pt x="62" y="19"/>
                  </a:lnTo>
                  <a:lnTo>
                    <a:pt x="62" y="15"/>
                  </a:lnTo>
                  <a:lnTo>
                    <a:pt x="62" y="16"/>
                  </a:lnTo>
                  <a:lnTo>
                    <a:pt x="62" y="6"/>
                  </a:lnTo>
                  <a:lnTo>
                    <a:pt x="62" y="29"/>
                  </a:lnTo>
                  <a:lnTo>
                    <a:pt x="62" y="62"/>
                  </a:lnTo>
                  <a:lnTo>
                    <a:pt x="62" y="47"/>
                  </a:lnTo>
                  <a:lnTo>
                    <a:pt x="62" y="82"/>
                  </a:lnTo>
                  <a:lnTo>
                    <a:pt x="63" y="105"/>
                  </a:lnTo>
                  <a:lnTo>
                    <a:pt x="63" y="108"/>
                  </a:lnTo>
                  <a:lnTo>
                    <a:pt x="63" y="113"/>
                  </a:lnTo>
                  <a:lnTo>
                    <a:pt x="63" y="108"/>
                  </a:lnTo>
                  <a:lnTo>
                    <a:pt x="63" y="125"/>
                  </a:lnTo>
                  <a:lnTo>
                    <a:pt x="63" y="98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3" y="70"/>
                  </a:lnTo>
                  <a:lnTo>
                    <a:pt x="63" y="61"/>
                  </a:lnTo>
                  <a:lnTo>
                    <a:pt x="63" y="52"/>
                  </a:lnTo>
                  <a:lnTo>
                    <a:pt x="64" y="54"/>
                  </a:lnTo>
                  <a:lnTo>
                    <a:pt x="64" y="47"/>
                  </a:lnTo>
                  <a:lnTo>
                    <a:pt x="64" y="40"/>
                  </a:lnTo>
                  <a:lnTo>
                    <a:pt x="64" y="43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58"/>
                  </a:lnTo>
                  <a:lnTo>
                    <a:pt x="64" y="71"/>
                  </a:lnTo>
                  <a:lnTo>
                    <a:pt x="64" y="79"/>
                  </a:lnTo>
                  <a:lnTo>
                    <a:pt x="64" y="88"/>
                  </a:lnTo>
                  <a:lnTo>
                    <a:pt x="65" y="80"/>
                  </a:lnTo>
                  <a:lnTo>
                    <a:pt x="65" y="89"/>
                  </a:lnTo>
                  <a:lnTo>
                    <a:pt x="65" y="82"/>
                  </a:lnTo>
                  <a:lnTo>
                    <a:pt x="65" y="77"/>
                  </a:lnTo>
                  <a:lnTo>
                    <a:pt x="65" y="82"/>
                  </a:lnTo>
                  <a:lnTo>
                    <a:pt x="65" y="88"/>
                  </a:lnTo>
                  <a:lnTo>
                    <a:pt x="65" y="85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94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5" y="93"/>
                  </a:lnTo>
                  <a:lnTo>
                    <a:pt x="65" y="96"/>
                  </a:lnTo>
                  <a:lnTo>
                    <a:pt x="65" y="104"/>
                  </a:lnTo>
                  <a:lnTo>
                    <a:pt x="66" y="98"/>
                  </a:lnTo>
                  <a:lnTo>
                    <a:pt x="66" y="105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6" y="95"/>
                  </a:lnTo>
                  <a:lnTo>
                    <a:pt x="66" y="81"/>
                  </a:lnTo>
                  <a:lnTo>
                    <a:pt x="66" y="76"/>
                  </a:lnTo>
                  <a:lnTo>
                    <a:pt x="66" y="63"/>
                  </a:lnTo>
                  <a:lnTo>
                    <a:pt x="66" y="51"/>
                  </a:lnTo>
                  <a:lnTo>
                    <a:pt x="66" y="44"/>
                  </a:lnTo>
                  <a:lnTo>
                    <a:pt x="66" y="34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27"/>
                  </a:lnTo>
                  <a:lnTo>
                    <a:pt x="67" y="20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67" y="57"/>
                  </a:lnTo>
                  <a:lnTo>
                    <a:pt x="67" y="48"/>
                  </a:lnTo>
                  <a:lnTo>
                    <a:pt x="67" y="64"/>
                  </a:lnTo>
                  <a:lnTo>
                    <a:pt x="68" y="48"/>
                  </a:lnTo>
                  <a:lnTo>
                    <a:pt x="68" y="85"/>
                  </a:lnTo>
                  <a:lnTo>
                    <a:pt x="68" y="103"/>
                  </a:lnTo>
                  <a:lnTo>
                    <a:pt x="68" y="98"/>
                  </a:lnTo>
                  <a:lnTo>
                    <a:pt x="68" y="107"/>
                  </a:lnTo>
                  <a:lnTo>
                    <a:pt x="68" y="104"/>
                  </a:lnTo>
                  <a:lnTo>
                    <a:pt x="68" y="107"/>
                  </a:lnTo>
                  <a:lnTo>
                    <a:pt x="68" y="106"/>
                  </a:lnTo>
                  <a:lnTo>
                    <a:pt x="68" y="115"/>
                  </a:lnTo>
                  <a:lnTo>
                    <a:pt x="68" y="106"/>
                  </a:lnTo>
                  <a:lnTo>
                    <a:pt x="68" y="93"/>
                  </a:lnTo>
                  <a:lnTo>
                    <a:pt x="68" y="94"/>
                  </a:lnTo>
                  <a:lnTo>
                    <a:pt x="68" y="90"/>
                  </a:lnTo>
                  <a:lnTo>
                    <a:pt x="68" y="68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2"/>
                  </a:lnTo>
                  <a:lnTo>
                    <a:pt x="69" y="56"/>
                  </a:lnTo>
                  <a:lnTo>
                    <a:pt x="69" y="51"/>
                  </a:lnTo>
                  <a:lnTo>
                    <a:pt x="69" y="56"/>
                  </a:lnTo>
                  <a:lnTo>
                    <a:pt x="69" y="60"/>
                  </a:lnTo>
                  <a:lnTo>
                    <a:pt x="69" y="56"/>
                  </a:lnTo>
                  <a:lnTo>
                    <a:pt x="69" y="62"/>
                  </a:lnTo>
                  <a:lnTo>
                    <a:pt x="69" y="67"/>
                  </a:lnTo>
                  <a:lnTo>
                    <a:pt x="69" y="73"/>
                  </a:lnTo>
                  <a:lnTo>
                    <a:pt x="69" y="72"/>
                  </a:lnTo>
                  <a:lnTo>
                    <a:pt x="69" y="75"/>
                  </a:lnTo>
                  <a:lnTo>
                    <a:pt x="70" y="72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83"/>
                  </a:lnTo>
                  <a:lnTo>
                    <a:pt x="70" y="88"/>
                  </a:lnTo>
                  <a:lnTo>
                    <a:pt x="70" y="100"/>
                  </a:lnTo>
                  <a:lnTo>
                    <a:pt x="70" y="102"/>
                  </a:lnTo>
                  <a:lnTo>
                    <a:pt x="70" y="105"/>
                  </a:lnTo>
                  <a:lnTo>
                    <a:pt x="71" y="105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1" y="87"/>
                  </a:lnTo>
                  <a:lnTo>
                    <a:pt x="71" y="76"/>
                  </a:lnTo>
                  <a:lnTo>
                    <a:pt x="71" y="67"/>
                  </a:lnTo>
                  <a:lnTo>
                    <a:pt x="71" y="57"/>
                  </a:lnTo>
                  <a:lnTo>
                    <a:pt x="71" y="49"/>
                  </a:lnTo>
                  <a:lnTo>
                    <a:pt x="72" y="43"/>
                  </a:lnTo>
                  <a:lnTo>
                    <a:pt x="72" y="36"/>
                  </a:lnTo>
                  <a:lnTo>
                    <a:pt x="72" y="33"/>
                  </a:lnTo>
                  <a:lnTo>
                    <a:pt x="72" y="34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2" y="23"/>
                  </a:lnTo>
                  <a:lnTo>
                    <a:pt x="72" y="21"/>
                  </a:lnTo>
                  <a:lnTo>
                    <a:pt x="72" y="28"/>
                  </a:lnTo>
                  <a:lnTo>
                    <a:pt x="72" y="60"/>
                  </a:lnTo>
                  <a:lnTo>
                    <a:pt x="73" y="50"/>
                  </a:lnTo>
                  <a:lnTo>
                    <a:pt x="73" y="62"/>
                  </a:lnTo>
                  <a:lnTo>
                    <a:pt x="73" y="85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3" y="105"/>
                  </a:lnTo>
                  <a:lnTo>
                    <a:pt x="73" y="101"/>
                  </a:lnTo>
                  <a:lnTo>
                    <a:pt x="73" y="102"/>
                  </a:lnTo>
                  <a:lnTo>
                    <a:pt x="73" y="111"/>
                  </a:lnTo>
                  <a:lnTo>
                    <a:pt x="73" y="102"/>
                  </a:lnTo>
                  <a:lnTo>
                    <a:pt x="73" y="92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4" y="77"/>
                  </a:lnTo>
                  <a:lnTo>
                    <a:pt x="74" y="67"/>
                  </a:lnTo>
                  <a:lnTo>
                    <a:pt x="74" y="64"/>
                  </a:lnTo>
                  <a:lnTo>
                    <a:pt x="74" y="61"/>
                  </a:lnTo>
                  <a:lnTo>
                    <a:pt x="74" y="55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4" y="59"/>
                  </a:lnTo>
                  <a:lnTo>
                    <a:pt x="74" y="64"/>
                  </a:lnTo>
                  <a:lnTo>
                    <a:pt x="75" y="68"/>
                  </a:lnTo>
                  <a:lnTo>
                    <a:pt x="75" y="69"/>
                  </a:lnTo>
                  <a:lnTo>
                    <a:pt x="75" y="68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5" y="78"/>
                  </a:lnTo>
                  <a:lnTo>
                    <a:pt x="75" y="84"/>
                  </a:lnTo>
                  <a:lnTo>
                    <a:pt x="75" y="89"/>
                  </a:lnTo>
                  <a:lnTo>
                    <a:pt x="75" y="97"/>
                  </a:lnTo>
                  <a:lnTo>
                    <a:pt x="75" y="101"/>
                  </a:lnTo>
                  <a:lnTo>
                    <a:pt x="76" y="102"/>
                  </a:lnTo>
                  <a:lnTo>
                    <a:pt x="76" y="98"/>
                  </a:lnTo>
                  <a:lnTo>
                    <a:pt x="76" y="93"/>
                  </a:lnTo>
                  <a:lnTo>
                    <a:pt x="76" y="86"/>
                  </a:lnTo>
                  <a:lnTo>
                    <a:pt x="76" y="78"/>
                  </a:lnTo>
                  <a:lnTo>
                    <a:pt x="76" y="67"/>
                  </a:lnTo>
                  <a:lnTo>
                    <a:pt x="76" y="62"/>
                  </a:lnTo>
                  <a:lnTo>
                    <a:pt x="77" y="54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8" y="41"/>
                  </a:lnTo>
                  <a:lnTo>
                    <a:pt x="78" y="54"/>
                  </a:lnTo>
                  <a:lnTo>
                    <a:pt x="78" y="53"/>
                  </a:lnTo>
                  <a:lnTo>
                    <a:pt x="78" y="66"/>
                  </a:lnTo>
                  <a:lnTo>
                    <a:pt x="78" y="81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9"/>
                  </a:lnTo>
                  <a:lnTo>
                    <a:pt x="78" y="96"/>
                  </a:lnTo>
                  <a:lnTo>
                    <a:pt x="79" y="91"/>
                  </a:lnTo>
                  <a:lnTo>
                    <a:pt x="79" y="92"/>
                  </a:lnTo>
                  <a:lnTo>
                    <a:pt x="79" y="87"/>
                  </a:lnTo>
                  <a:lnTo>
                    <a:pt x="79" y="81"/>
                  </a:lnTo>
                  <a:lnTo>
                    <a:pt x="79" y="76"/>
                  </a:lnTo>
                  <a:lnTo>
                    <a:pt x="79" y="74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9"/>
                  </a:lnTo>
                  <a:lnTo>
                    <a:pt x="80" y="76"/>
                  </a:lnTo>
                  <a:lnTo>
                    <a:pt x="80" y="81"/>
                  </a:lnTo>
                  <a:lnTo>
                    <a:pt x="81" y="86"/>
                  </a:lnTo>
                  <a:lnTo>
                    <a:pt x="81" y="89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0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9"/>
                  </a:lnTo>
                  <a:lnTo>
                    <a:pt x="82" y="64"/>
                  </a:lnTo>
                  <a:lnTo>
                    <a:pt x="82" y="60"/>
                  </a:lnTo>
                  <a:lnTo>
                    <a:pt x="82" y="55"/>
                  </a:lnTo>
                  <a:lnTo>
                    <a:pt x="82" y="51"/>
                  </a:lnTo>
                  <a:lnTo>
                    <a:pt x="82" y="47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49"/>
                  </a:lnTo>
                  <a:lnTo>
                    <a:pt x="83" y="60"/>
                  </a:lnTo>
                  <a:lnTo>
                    <a:pt x="83" y="69"/>
                  </a:lnTo>
                  <a:lnTo>
                    <a:pt x="83" y="75"/>
                  </a:lnTo>
                  <a:lnTo>
                    <a:pt x="84" y="87"/>
                  </a:lnTo>
                  <a:lnTo>
                    <a:pt x="84" y="91"/>
                  </a:lnTo>
                  <a:lnTo>
                    <a:pt x="84" y="95"/>
                  </a:lnTo>
                  <a:lnTo>
                    <a:pt x="84" y="97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3"/>
                  </a:lnTo>
                  <a:lnTo>
                    <a:pt x="84" y="89"/>
                  </a:lnTo>
                  <a:lnTo>
                    <a:pt x="84" y="85"/>
                  </a:lnTo>
                  <a:lnTo>
                    <a:pt x="85" y="80"/>
                  </a:lnTo>
                  <a:lnTo>
                    <a:pt x="85" y="75"/>
                  </a:lnTo>
                  <a:lnTo>
                    <a:pt x="85" y="68"/>
                  </a:lnTo>
                  <a:lnTo>
                    <a:pt x="85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5" y="57"/>
                  </a:lnTo>
                  <a:lnTo>
                    <a:pt x="85" y="56"/>
                  </a:lnTo>
                  <a:lnTo>
                    <a:pt x="86" y="57"/>
                  </a:lnTo>
                  <a:lnTo>
                    <a:pt x="86" y="59"/>
                  </a:lnTo>
                  <a:lnTo>
                    <a:pt x="86" y="58"/>
                  </a:lnTo>
                  <a:lnTo>
                    <a:pt x="86" y="63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6" y="81"/>
                  </a:lnTo>
                  <a:lnTo>
                    <a:pt x="86" y="88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7" y="99"/>
                  </a:lnTo>
                  <a:lnTo>
                    <a:pt x="87" y="98"/>
                  </a:lnTo>
                  <a:lnTo>
                    <a:pt x="87" y="97"/>
                  </a:lnTo>
                  <a:lnTo>
                    <a:pt x="87" y="93"/>
                  </a:lnTo>
                  <a:lnTo>
                    <a:pt x="87" y="87"/>
                  </a:lnTo>
                  <a:lnTo>
                    <a:pt x="87" y="82"/>
                  </a:lnTo>
                  <a:lnTo>
                    <a:pt x="87" y="73"/>
                  </a:lnTo>
                  <a:lnTo>
                    <a:pt x="87" y="65"/>
                  </a:lnTo>
                  <a:lnTo>
                    <a:pt x="87" y="58"/>
                  </a:lnTo>
                  <a:lnTo>
                    <a:pt x="88" y="51"/>
                  </a:lnTo>
                  <a:lnTo>
                    <a:pt x="88" y="46"/>
                  </a:lnTo>
                  <a:lnTo>
                    <a:pt x="88" y="41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3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9" y="54"/>
                  </a:lnTo>
                  <a:lnTo>
                    <a:pt x="89" y="65"/>
                  </a:lnTo>
                  <a:lnTo>
                    <a:pt x="89" y="74"/>
                  </a:lnTo>
                  <a:lnTo>
                    <a:pt x="89" y="89"/>
                  </a:lnTo>
                  <a:lnTo>
                    <a:pt x="89" y="94"/>
                  </a:lnTo>
                  <a:lnTo>
                    <a:pt x="89" y="98"/>
                  </a:lnTo>
                  <a:lnTo>
                    <a:pt x="89" y="101"/>
                  </a:lnTo>
                  <a:lnTo>
                    <a:pt x="89" y="99"/>
                  </a:lnTo>
                  <a:lnTo>
                    <a:pt x="89" y="100"/>
                  </a:lnTo>
                  <a:lnTo>
                    <a:pt x="89" y="95"/>
                  </a:lnTo>
                  <a:lnTo>
                    <a:pt x="90" y="91"/>
                  </a:lnTo>
                  <a:lnTo>
                    <a:pt x="90" y="92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5"/>
                  </a:lnTo>
                  <a:lnTo>
                    <a:pt x="90" y="68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1" y="51"/>
                  </a:lnTo>
                  <a:lnTo>
                    <a:pt x="91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1050" y="1611"/>
              <a:ext cx="301" cy="191"/>
            </a:xfrm>
            <a:custGeom>
              <a:avLst/>
              <a:gdLst>
                <a:gd name="T0" fmla="*/ 2147483647 w 89"/>
                <a:gd name="T1" fmla="*/ 18274 h 162"/>
                <a:gd name="T2" fmla="*/ 2147483647 w 89"/>
                <a:gd name="T3" fmla="*/ 18541 h 162"/>
                <a:gd name="T4" fmla="*/ 2147483647 w 89"/>
                <a:gd name="T5" fmla="*/ 17197 h 162"/>
                <a:gd name="T6" fmla="*/ 2147483647 w 89"/>
                <a:gd name="T7" fmla="*/ 25402 h 162"/>
                <a:gd name="T8" fmla="*/ 2147483647 w 89"/>
                <a:gd name="T9" fmla="*/ 8588 h 162"/>
                <a:gd name="T10" fmla="*/ 2147483647 w 89"/>
                <a:gd name="T11" fmla="*/ 23630 h 162"/>
                <a:gd name="T12" fmla="*/ 2147483647 w 89"/>
                <a:gd name="T13" fmla="*/ 19251 h 162"/>
                <a:gd name="T14" fmla="*/ 2147483647 w 89"/>
                <a:gd name="T15" fmla="*/ 11690 h 162"/>
                <a:gd name="T16" fmla="*/ 2147483647 w 89"/>
                <a:gd name="T17" fmla="*/ 23065 h 162"/>
                <a:gd name="T18" fmla="*/ 2147483647 w 89"/>
                <a:gd name="T19" fmla="*/ 12772 h 162"/>
                <a:gd name="T20" fmla="*/ 2147483647 w 89"/>
                <a:gd name="T21" fmla="*/ 20560 h 162"/>
                <a:gd name="T22" fmla="*/ 2147483647 w 89"/>
                <a:gd name="T23" fmla="*/ 19563 h 162"/>
                <a:gd name="T24" fmla="*/ 2147483647 w 89"/>
                <a:gd name="T25" fmla="*/ 15058 h 162"/>
                <a:gd name="T26" fmla="*/ 2147483647 w 89"/>
                <a:gd name="T27" fmla="*/ 22968 h 162"/>
                <a:gd name="T28" fmla="*/ 2147483647 w 89"/>
                <a:gd name="T29" fmla="*/ 10493 h 162"/>
                <a:gd name="T30" fmla="*/ 2147483647 w 89"/>
                <a:gd name="T31" fmla="*/ 22589 h 162"/>
                <a:gd name="T32" fmla="*/ 2147483647 w 89"/>
                <a:gd name="T33" fmla="*/ 14074 h 162"/>
                <a:gd name="T34" fmla="*/ 2147483647 w 89"/>
                <a:gd name="T35" fmla="*/ 24026 h 162"/>
                <a:gd name="T36" fmla="*/ 2147483647 w 89"/>
                <a:gd name="T37" fmla="*/ 9915 h 162"/>
                <a:gd name="T38" fmla="*/ 2147483647 w 89"/>
                <a:gd name="T39" fmla="*/ 21331 h 162"/>
                <a:gd name="T40" fmla="*/ 2147483647 w 89"/>
                <a:gd name="T41" fmla="*/ 20958 h 162"/>
                <a:gd name="T42" fmla="*/ 2147483647 w 89"/>
                <a:gd name="T43" fmla="*/ 12772 h 162"/>
                <a:gd name="T44" fmla="*/ 2147483647 w 89"/>
                <a:gd name="T45" fmla="*/ 23630 h 162"/>
                <a:gd name="T46" fmla="*/ 2147483647 w 89"/>
                <a:gd name="T47" fmla="*/ 14074 h 162"/>
                <a:gd name="T48" fmla="*/ 2147483647 w 89"/>
                <a:gd name="T49" fmla="*/ 23065 h 162"/>
                <a:gd name="T50" fmla="*/ 2147483647 w 89"/>
                <a:gd name="T51" fmla="*/ 21545 h 162"/>
                <a:gd name="T52" fmla="*/ 2147483647 w 89"/>
                <a:gd name="T53" fmla="*/ 14586 h 162"/>
                <a:gd name="T54" fmla="*/ 2147483647 w 89"/>
                <a:gd name="T55" fmla="*/ 19251 h 162"/>
                <a:gd name="T56" fmla="*/ 2147483647 w 89"/>
                <a:gd name="T57" fmla="*/ 19159 h 162"/>
                <a:gd name="T58" fmla="*/ 2147483647 w 89"/>
                <a:gd name="T59" fmla="*/ 11937 h 162"/>
                <a:gd name="T60" fmla="*/ 2147483647 w 89"/>
                <a:gd name="T61" fmla="*/ 16250 h 162"/>
                <a:gd name="T62" fmla="*/ 2147483647 w 89"/>
                <a:gd name="T63" fmla="*/ 16999 h 162"/>
                <a:gd name="T64" fmla="*/ 2147483647 w 89"/>
                <a:gd name="T65" fmla="*/ 20042 h 162"/>
                <a:gd name="T66" fmla="*/ 2147483647 w 89"/>
                <a:gd name="T67" fmla="*/ 6178 h 162"/>
                <a:gd name="T68" fmla="*/ 2147483647 w 89"/>
                <a:gd name="T69" fmla="*/ 25899 h 162"/>
                <a:gd name="T70" fmla="*/ 2147483647 w 89"/>
                <a:gd name="T71" fmla="*/ 19563 h 162"/>
                <a:gd name="T72" fmla="*/ 2147483647 w 89"/>
                <a:gd name="T73" fmla="*/ 19481 h 162"/>
                <a:gd name="T74" fmla="*/ 2147483647 w 89"/>
                <a:gd name="T75" fmla="*/ 7284 h 162"/>
                <a:gd name="T76" fmla="*/ 2147483647 w 89"/>
                <a:gd name="T77" fmla="*/ 23630 h 162"/>
                <a:gd name="T78" fmla="*/ 2147483647 w 89"/>
                <a:gd name="T79" fmla="*/ 18092 h 162"/>
                <a:gd name="T80" fmla="*/ 2147483647 w 89"/>
                <a:gd name="T81" fmla="*/ 20042 h 162"/>
                <a:gd name="T82" fmla="*/ 2147483647 w 89"/>
                <a:gd name="T83" fmla="*/ 7252 h 162"/>
                <a:gd name="T84" fmla="*/ 2147483647 w 89"/>
                <a:gd name="T85" fmla="*/ 25402 h 162"/>
                <a:gd name="T86" fmla="*/ 2147483647 w 89"/>
                <a:gd name="T87" fmla="*/ 16523 h 162"/>
                <a:gd name="T88" fmla="*/ 2147483647 w 89"/>
                <a:gd name="T89" fmla="*/ 20042 h 162"/>
                <a:gd name="T90" fmla="*/ 2147483647 w 89"/>
                <a:gd name="T91" fmla="*/ 7284 h 162"/>
                <a:gd name="T92" fmla="*/ 2147483647 w 89"/>
                <a:gd name="T93" fmla="*/ 24710 h 162"/>
                <a:gd name="T94" fmla="*/ 2147483647 w 89"/>
                <a:gd name="T95" fmla="*/ 18092 h 162"/>
                <a:gd name="T96" fmla="*/ 2147483647 w 89"/>
                <a:gd name="T97" fmla="*/ 16999 h 162"/>
                <a:gd name="T98" fmla="*/ 2147483647 w 89"/>
                <a:gd name="T99" fmla="*/ 7284 h 162"/>
                <a:gd name="T100" fmla="*/ 2147483647 w 89"/>
                <a:gd name="T101" fmla="*/ 26760 h 162"/>
                <a:gd name="T102" fmla="*/ 2147483647 w 89"/>
                <a:gd name="T103" fmla="*/ 13849 h 162"/>
                <a:gd name="T104" fmla="*/ 2147483647 w 89"/>
                <a:gd name="T105" fmla="*/ 22697 h 162"/>
                <a:gd name="T106" fmla="*/ 2147483647 w 89"/>
                <a:gd name="T107" fmla="*/ 5606 h 162"/>
                <a:gd name="T108" fmla="*/ 2147483647 w 89"/>
                <a:gd name="T109" fmla="*/ 26760 h 162"/>
                <a:gd name="T110" fmla="*/ 2147483647 w 89"/>
                <a:gd name="T111" fmla="*/ 21331 h 162"/>
                <a:gd name="T112" fmla="*/ 2147483647 w 89"/>
                <a:gd name="T113" fmla="*/ 18274 h 162"/>
                <a:gd name="T114" fmla="*/ 2147483647 w 89"/>
                <a:gd name="T115" fmla="*/ 2902 h 162"/>
                <a:gd name="T116" fmla="*/ 2147483647 w 89"/>
                <a:gd name="T117" fmla="*/ 14014 h 162"/>
                <a:gd name="T118" fmla="*/ 2147483647 w 89"/>
                <a:gd name="T119" fmla="*/ 20560 h 162"/>
                <a:gd name="T120" fmla="*/ 2147483647 w 89"/>
                <a:gd name="T121" fmla="*/ 3314 h 162"/>
                <a:gd name="T122" fmla="*/ 2147483647 w 89"/>
                <a:gd name="T123" fmla="*/ 36001 h 1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"/>
                <a:gd name="T187" fmla="*/ 0 h 162"/>
                <a:gd name="T188" fmla="*/ 89 w 89"/>
                <a:gd name="T189" fmla="*/ 162 h 1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" h="162">
                  <a:moveTo>
                    <a:pt x="0" y="49"/>
                  </a:move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1" y="84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1"/>
                  </a:lnTo>
                  <a:lnTo>
                    <a:pt x="1" y="75"/>
                  </a:lnTo>
                  <a:lnTo>
                    <a:pt x="1" y="68"/>
                  </a:lnTo>
                  <a:lnTo>
                    <a:pt x="2" y="58"/>
                  </a:lnTo>
                  <a:lnTo>
                    <a:pt x="2" y="49"/>
                  </a:lnTo>
                  <a:lnTo>
                    <a:pt x="2" y="43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3" y="44"/>
                  </a:lnTo>
                  <a:lnTo>
                    <a:pt x="3" y="50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3" y="84"/>
                  </a:lnTo>
                  <a:lnTo>
                    <a:pt x="3" y="86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88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85"/>
                  </a:lnTo>
                  <a:lnTo>
                    <a:pt x="4" y="82"/>
                  </a:lnTo>
                  <a:lnTo>
                    <a:pt x="4" y="76"/>
                  </a:lnTo>
                  <a:lnTo>
                    <a:pt x="4" y="71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5" y="55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6"/>
                  </a:lnTo>
                  <a:lnTo>
                    <a:pt x="5" y="50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6" y="94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2"/>
                  </a:lnTo>
                  <a:lnTo>
                    <a:pt x="7" y="76"/>
                  </a:lnTo>
                  <a:lnTo>
                    <a:pt x="7" y="69"/>
                  </a:lnTo>
                  <a:lnTo>
                    <a:pt x="7" y="60"/>
                  </a:lnTo>
                  <a:lnTo>
                    <a:pt x="7" y="53"/>
                  </a:lnTo>
                  <a:lnTo>
                    <a:pt x="7" y="47"/>
                  </a:lnTo>
                  <a:lnTo>
                    <a:pt x="7" y="43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1"/>
                  </a:lnTo>
                  <a:lnTo>
                    <a:pt x="8" y="59"/>
                  </a:lnTo>
                  <a:lnTo>
                    <a:pt x="9" y="69"/>
                  </a:lnTo>
                  <a:lnTo>
                    <a:pt x="9" y="80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1"/>
                  </a:lnTo>
                  <a:lnTo>
                    <a:pt x="9" y="87"/>
                  </a:lnTo>
                  <a:lnTo>
                    <a:pt x="9" y="82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3"/>
                  </a:lnTo>
                  <a:lnTo>
                    <a:pt x="11" y="71"/>
                  </a:lnTo>
                  <a:lnTo>
                    <a:pt x="11" y="77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2" y="91"/>
                  </a:lnTo>
                  <a:lnTo>
                    <a:pt x="12" y="87"/>
                  </a:lnTo>
                  <a:lnTo>
                    <a:pt x="12" y="82"/>
                  </a:lnTo>
                  <a:lnTo>
                    <a:pt x="12" y="75"/>
                  </a:lnTo>
                  <a:lnTo>
                    <a:pt x="12" y="69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3" y="50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3" y="32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4" y="32"/>
                  </a:lnTo>
                  <a:lnTo>
                    <a:pt x="14" y="4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4" y="69"/>
                  </a:lnTo>
                  <a:lnTo>
                    <a:pt x="14" y="78"/>
                  </a:lnTo>
                  <a:lnTo>
                    <a:pt x="14" y="86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5" y="90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5"/>
                  </a:lnTo>
                  <a:lnTo>
                    <a:pt x="15" y="70"/>
                  </a:lnTo>
                  <a:lnTo>
                    <a:pt x="15" y="63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7"/>
                  </a:lnTo>
                  <a:lnTo>
                    <a:pt x="17" y="75"/>
                  </a:lnTo>
                  <a:lnTo>
                    <a:pt x="17" y="79"/>
                  </a:lnTo>
                  <a:lnTo>
                    <a:pt x="17" y="86"/>
                  </a:lnTo>
                  <a:lnTo>
                    <a:pt x="17" y="89"/>
                  </a:lnTo>
                  <a:lnTo>
                    <a:pt x="17" y="94"/>
                  </a:lnTo>
                  <a:lnTo>
                    <a:pt x="17" y="91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7"/>
                  </a:lnTo>
                  <a:lnTo>
                    <a:pt x="18" y="82"/>
                  </a:lnTo>
                  <a:lnTo>
                    <a:pt x="18" y="76"/>
                  </a:lnTo>
                  <a:lnTo>
                    <a:pt x="18" y="71"/>
                  </a:lnTo>
                  <a:lnTo>
                    <a:pt x="18" y="64"/>
                  </a:lnTo>
                  <a:lnTo>
                    <a:pt x="18" y="57"/>
                  </a:lnTo>
                  <a:lnTo>
                    <a:pt x="18" y="53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19" y="39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9" y="44"/>
                  </a:lnTo>
                  <a:lnTo>
                    <a:pt x="19" y="55"/>
                  </a:lnTo>
                  <a:lnTo>
                    <a:pt x="19" y="65"/>
                  </a:lnTo>
                  <a:lnTo>
                    <a:pt x="20" y="73"/>
                  </a:lnTo>
                  <a:lnTo>
                    <a:pt x="20" y="72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7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5"/>
                  </a:lnTo>
                  <a:lnTo>
                    <a:pt x="21" y="71"/>
                  </a:lnTo>
                  <a:lnTo>
                    <a:pt x="21" y="64"/>
                  </a:lnTo>
                  <a:lnTo>
                    <a:pt x="21" y="60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3" y="88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76"/>
                  </a:lnTo>
                  <a:lnTo>
                    <a:pt x="23" y="69"/>
                  </a:lnTo>
                  <a:lnTo>
                    <a:pt x="23" y="64"/>
                  </a:lnTo>
                  <a:lnTo>
                    <a:pt x="24" y="58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39"/>
                  </a:lnTo>
                  <a:lnTo>
                    <a:pt x="24" y="36"/>
                  </a:lnTo>
                  <a:lnTo>
                    <a:pt x="25" y="36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5" y="56"/>
                  </a:lnTo>
                  <a:lnTo>
                    <a:pt x="25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1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6" y="81"/>
                  </a:lnTo>
                  <a:lnTo>
                    <a:pt x="26" y="76"/>
                  </a:lnTo>
                  <a:lnTo>
                    <a:pt x="26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59"/>
                  </a:lnTo>
                  <a:lnTo>
                    <a:pt x="27" y="56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3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7"/>
                  </a:lnTo>
                  <a:lnTo>
                    <a:pt x="27" y="62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8" y="81"/>
                  </a:lnTo>
                  <a:lnTo>
                    <a:pt x="28" y="86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9"/>
                  </a:lnTo>
                  <a:lnTo>
                    <a:pt x="28" y="85"/>
                  </a:lnTo>
                  <a:lnTo>
                    <a:pt x="29" y="83"/>
                  </a:lnTo>
                  <a:lnTo>
                    <a:pt x="29" y="78"/>
                  </a:lnTo>
                  <a:lnTo>
                    <a:pt x="29" y="71"/>
                  </a:lnTo>
                  <a:lnTo>
                    <a:pt x="29" y="65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57"/>
                  </a:lnTo>
                  <a:lnTo>
                    <a:pt x="31" y="68"/>
                  </a:lnTo>
                  <a:lnTo>
                    <a:pt x="31" y="73"/>
                  </a:lnTo>
                  <a:lnTo>
                    <a:pt x="31" y="79"/>
                  </a:lnTo>
                  <a:lnTo>
                    <a:pt x="31" y="84"/>
                  </a:lnTo>
                  <a:lnTo>
                    <a:pt x="31" y="83"/>
                  </a:lnTo>
                  <a:lnTo>
                    <a:pt x="31" y="87"/>
                  </a:lnTo>
                  <a:lnTo>
                    <a:pt x="31" y="84"/>
                  </a:lnTo>
                  <a:lnTo>
                    <a:pt x="31" y="88"/>
                  </a:lnTo>
                  <a:lnTo>
                    <a:pt x="31" y="84"/>
                  </a:lnTo>
                  <a:lnTo>
                    <a:pt x="31" y="82"/>
                  </a:lnTo>
                  <a:lnTo>
                    <a:pt x="31" y="83"/>
                  </a:lnTo>
                  <a:lnTo>
                    <a:pt x="31" y="79"/>
                  </a:lnTo>
                  <a:lnTo>
                    <a:pt x="32" y="75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8"/>
                  </a:lnTo>
                  <a:lnTo>
                    <a:pt x="32" y="54"/>
                  </a:lnTo>
                  <a:lnTo>
                    <a:pt x="32" y="55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3" y="78"/>
                  </a:lnTo>
                  <a:lnTo>
                    <a:pt x="33" y="83"/>
                  </a:lnTo>
                  <a:lnTo>
                    <a:pt x="33" y="91"/>
                  </a:lnTo>
                  <a:lnTo>
                    <a:pt x="34" y="90"/>
                  </a:lnTo>
                  <a:lnTo>
                    <a:pt x="34" y="91"/>
                  </a:lnTo>
                  <a:lnTo>
                    <a:pt x="34" y="89"/>
                  </a:lnTo>
                  <a:lnTo>
                    <a:pt x="34" y="90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4" y="77"/>
                  </a:lnTo>
                  <a:lnTo>
                    <a:pt x="34" y="73"/>
                  </a:lnTo>
                  <a:lnTo>
                    <a:pt x="34" y="68"/>
                  </a:lnTo>
                  <a:lnTo>
                    <a:pt x="34" y="62"/>
                  </a:lnTo>
                  <a:lnTo>
                    <a:pt x="35" y="60"/>
                  </a:lnTo>
                  <a:lnTo>
                    <a:pt x="35" y="57"/>
                  </a:lnTo>
                  <a:lnTo>
                    <a:pt x="35" y="52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65"/>
                  </a:lnTo>
                  <a:lnTo>
                    <a:pt x="36" y="77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6" y="87"/>
                  </a:lnTo>
                  <a:lnTo>
                    <a:pt x="37" y="86"/>
                  </a:lnTo>
                  <a:lnTo>
                    <a:pt x="37" y="88"/>
                  </a:lnTo>
                  <a:lnTo>
                    <a:pt x="37" y="87"/>
                  </a:lnTo>
                  <a:lnTo>
                    <a:pt x="37" y="80"/>
                  </a:lnTo>
                  <a:lnTo>
                    <a:pt x="37" y="73"/>
                  </a:lnTo>
                  <a:lnTo>
                    <a:pt x="37" y="72"/>
                  </a:lnTo>
                  <a:lnTo>
                    <a:pt x="37" y="73"/>
                  </a:lnTo>
                  <a:lnTo>
                    <a:pt x="37" y="68"/>
                  </a:lnTo>
                  <a:lnTo>
                    <a:pt x="37" y="63"/>
                  </a:lnTo>
                  <a:lnTo>
                    <a:pt x="37" y="60"/>
                  </a:lnTo>
                  <a:lnTo>
                    <a:pt x="37" y="62"/>
                  </a:lnTo>
                  <a:lnTo>
                    <a:pt x="37" y="61"/>
                  </a:lnTo>
                  <a:lnTo>
                    <a:pt x="38" y="61"/>
                  </a:lnTo>
                  <a:lnTo>
                    <a:pt x="38" y="55"/>
                  </a:lnTo>
                  <a:lnTo>
                    <a:pt x="38" y="53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8" y="50"/>
                  </a:lnTo>
                  <a:lnTo>
                    <a:pt x="38" y="53"/>
                  </a:lnTo>
                  <a:lnTo>
                    <a:pt x="38" y="56"/>
                  </a:lnTo>
                  <a:lnTo>
                    <a:pt x="38" y="59"/>
                  </a:lnTo>
                  <a:lnTo>
                    <a:pt x="38" y="64"/>
                  </a:lnTo>
                  <a:lnTo>
                    <a:pt x="39" y="78"/>
                  </a:lnTo>
                  <a:lnTo>
                    <a:pt x="39" y="89"/>
                  </a:lnTo>
                  <a:lnTo>
                    <a:pt x="39" y="92"/>
                  </a:lnTo>
                  <a:lnTo>
                    <a:pt x="39" y="101"/>
                  </a:lnTo>
                  <a:lnTo>
                    <a:pt x="39" y="103"/>
                  </a:lnTo>
                  <a:lnTo>
                    <a:pt x="39" y="101"/>
                  </a:lnTo>
                  <a:lnTo>
                    <a:pt x="39" y="92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3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1" y="26"/>
                  </a:lnTo>
                  <a:lnTo>
                    <a:pt x="41" y="18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41" y="32"/>
                  </a:lnTo>
                  <a:lnTo>
                    <a:pt x="41" y="80"/>
                  </a:lnTo>
                  <a:lnTo>
                    <a:pt x="41" y="91"/>
                  </a:lnTo>
                  <a:lnTo>
                    <a:pt x="41" y="87"/>
                  </a:lnTo>
                  <a:lnTo>
                    <a:pt x="41" y="91"/>
                  </a:lnTo>
                  <a:lnTo>
                    <a:pt x="42" y="88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95"/>
                  </a:lnTo>
                  <a:lnTo>
                    <a:pt x="42" y="69"/>
                  </a:lnTo>
                  <a:lnTo>
                    <a:pt x="42" y="63"/>
                  </a:lnTo>
                  <a:lnTo>
                    <a:pt x="42" y="64"/>
                  </a:lnTo>
                  <a:lnTo>
                    <a:pt x="42" y="60"/>
                  </a:lnTo>
                  <a:lnTo>
                    <a:pt x="42" y="53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73"/>
                  </a:lnTo>
                  <a:lnTo>
                    <a:pt x="43" y="6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60"/>
                  </a:lnTo>
                  <a:lnTo>
                    <a:pt x="43" y="55"/>
                  </a:lnTo>
                  <a:lnTo>
                    <a:pt x="43" y="61"/>
                  </a:lnTo>
                  <a:lnTo>
                    <a:pt x="44" y="71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81"/>
                  </a:lnTo>
                  <a:lnTo>
                    <a:pt x="44" y="94"/>
                  </a:lnTo>
                  <a:lnTo>
                    <a:pt x="44" y="99"/>
                  </a:lnTo>
                  <a:lnTo>
                    <a:pt x="44" y="98"/>
                  </a:lnTo>
                  <a:lnTo>
                    <a:pt x="44" y="95"/>
                  </a:lnTo>
                  <a:lnTo>
                    <a:pt x="44" y="91"/>
                  </a:lnTo>
                  <a:lnTo>
                    <a:pt x="44" y="95"/>
                  </a:lnTo>
                  <a:lnTo>
                    <a:pt x="44" y="83"/>
                  </a:lnTo>
                  <a:lnTo>
                    <a:pt x="45" y="74"/>
                  </a:lnTo>
                  <a:lnTo>
                    <a:pt x="45" y="75"/>
                  </a:lnTo>
                  <a:lnTo>
                    <a:pt x="45" y="68"/>
                  </a:lnTo>
                  <a:lnTo>
                    <a:pt x="45" y="73"/>
                  </a:lnTo>
                  <a:lnTo>
                    <a:pt x="45" y="70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5" y="58"/>
                  </a:lnTo>
                  <a:lnTo>
                    <a:pt x="46" y="45"/>
                  </a:lnTo>
                  <a:lnTo>
                    <a:pt x="46" y="41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29"/>
                  </a:lnTo>
                  <a:lnTo>
                    <a:pt x="46" y="45"/>
                  </a:lnTo>
                  <a:lnTo>
                    <a:pt x="47" y="110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7" y="89"/>
                  </a:lnTo>
                  <a:lnTo>
                    <a:pt x="47" y="92"/>
                  </a:lnTo>
                  <a:lnTo>
                    <a:pt x="47" y="80"/>
                  </a:lnTo>
                  <a:lnTo>
                    <a:pt x="47" y="83"/>
                  </a:lnTo>
                  <a:lnTo>
                    <a:pt x="47" y="57"/>
                  </a:lnTo>
                  <a:lnTo>
                    <a:pt x="47" y="35"/>
                  </a:lnTo>
                  <a:lnTo>
                    <a:pt x="47" y="49"/>
                  </a:lnTo>
                  <a:lnTo>
                    <a:pt x="47" y="38"/>
                  </a:lnTo>
                  <a:lnTo>
                    <a:pt x="47" y="49"/>
                  </a:lnTo>
                  <a:lnTo>
                    <a:pt x="47" y="61"/>
                  </a:lnTo>
                  <a:lnTo>
                    <a:pt x="48" y="59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48" y="85"/>
                  </a:lnTo>
                  <a:lnTo>
                    <a:pt x="48" y="91"/>
                  </a:lnTo>
                  <a:lnTo>
                    <a:pt x="48" y="89"/>
                  </a:lnTo>
                  <a:lnTo>
                    <a:pt x="48" y="76"/>
                  </a:lnTo>
                  <a:lnTo>
                    <a:pt x="48" y="65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45"/>
                  </a:lnTo>
                  <a:lnTo>
                    <a:pt x="48" y="69"/>
                  </a:lnTo>
                  <a:lnTo>
                    <a:pt x="48" y="49"/>
                  </a:lnTo>
                  <a:lnTo>
                    <a:pt x="48" y="43"/>
                  </a:lnTo>
                  <a:lnTo>
                    <a:pt x="48" y="49"/>
                  </a:lnTo>
                  <a:lnTo>
                    <a:pt x="48" y="57"/>
                  </a:lnTo>
                  <a:lnTo>
                    <a:pt x="49" y="66"/>
                  </a:lnTo>
                  <a:lnTo>
                    <a:pt x="49" y="63"/>
                  </a:lnTo>
                  <a:lnTo>
                    <a:pt x="49" y="66"/>
                  </a:lnTo>
                  <a:lnTo>
                    <a:pt x="49" y="78"/>
                  </a:lnTo>
                  <a:lnTo>
                    <a:pt x="49" y="73"/>
                  </a:lnTo>
                  <a:lnTo>
                    <a:pt x="49" y="67"/>
                  </a:lnTo>
                  <a:lnTo>
                    <a:pt x="49" y="83"/>
                  </a:lnTo>
                  <a:lnTo>
                    <a:pt x="49" y="89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0" y="93"/>
                  </a:lnTo>
                  <a:lnTo>
                    <a:pt x="50" y="89"/>
                  </a:lnTo>
                  <a:lnTo>
                    <a:pt x="50" y="75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50" y="71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0" y="79"/>
                  </a:lnTo>
                  <a:lnTo>
                    <a:pt x="51" y="70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51" y="46"/>
                  </a:lnTo>
                  <a:lnTo>
                    <a:pt x="51" y="38"/>
                  </a:lnTo>
                  <a:lnTo>
                    <a:pt x="51" y="30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23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2" y="47"/>
                  </a:lnTo>
                  <a:lnTo>
                    <a:pt x="52" y="90"/>
                  </a:lnTo>
                  <a:lnTo>
                    <a:pt x="52" y="125"/>
                  </a:lnTo>
                  <a:lnTo>
                    <a:pt x="52" y="110"/>
                  </a:lnTo>
                  <a:lnTo>
                    <a:pt x="52" y="78"/>
                  </a:lnTo>
                  <a:lnTo>
                    <a:pt x="52" y="71"/>
                  </a:lnTo>
                  <a:lnTo>
                    <a:pt x="52" y="63"/>
                  </a:lnTo>
                  <a:lnTo>
                    <a:pt x="52" y="20"/>
                  </a:lnTo>
                  <a:lnTo>
                    <a:pt x="53" y="43"/>
                  </a:lnTo>
                  <a:lnTo>
                    <a:pt x="53" y="70"/>
                  </a:lnTo>
                  <a:lnTo>
                    <a:pt x="53" y="77"/>
                  </a:lnTo>
                  <a:lnTo>
                    <a:pt x="53" y="74"/>
                  </a:lnTo>
                  <a:lnTo>
                    <a:pt x="53" y="78"/>
                  </a:lnTo>
                  <a:lnTo>
                    <a:pt x="53" y="97"/>
                  </a:lnTo>
                  <a:lnTo>
                    <a:pt x="53" y="71"/>
                  </a:lnTo>
                  <a:lnTo>
                    <a:pt x="53" y="53"/>
                  </a:lnTo>
                  <a:lnTo>
                    <a:pt x="53" y="48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4" y="43"/>
                  </a:lnTo>
                  <a:lnTo>
                    <a:pt x="54" y="48"/>
                  </a:lnTo>
                  <a:lnTo>
                    <a:pt x="54" y="69"/>
                  </a:lnTo>
                  <a:lnTo>
                    <a:pt x="54" y="80"/>
                  </a:lnTo>
                  <a:lnTo>
                    <a:pt x="54" y="72"/>
                  </a:lnTo>
                  <a:lnTo>
                    <a:pt x="54" y="74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6"/>
                  </a:lnTo>
                  <a:lnTo>
                    <a:pt x="54" y="73"/>
                  </a:lnTo>
                  <a:lnTo>
                    <a:pt x="54" y="59"/>
                  </a:lnTo>
                  <a:lnTo>
                    <a:pt x="54" y="65"/>
                  </a:lnTo>
                  <a:lnTo>
                    <a:pt x="54" y="58"/>
                  </a:lnTo>
                  <a:lnTo>
                    <a:pt x="55" y="65"/>
                  </a:lnTo>
                  <a:lnTo>
                    <a:pt x="55" y="93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5" y="85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4"/>
                  </a:lnTo>
                  <a:lnTo>
                    <a:pt x="56" y="84"/>
                  </a:lnTo>
                  <a:lnTo>
                    <a:pt x="56" y="81"/>
                  </a:lnTo>
                  <a:lnTo>
                    <a:pt x="56" y="86"/>
                  </a:lnTo>
                  <a:lnTo>
                    <a:pt x="56" y="81"/>
                  </a:lnTo>
                  <a:lnTo>
                    <a:pt x="56" y="67"/>
                  </a:lnTo>
                  <a:lnTo>
                    <a:pt x="56" y="58"/>
                  </a:lnTo>
                  <a:lnTo>
                    <a:pt x="56" y="52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7" y="38"/>
                  </a:lnTo>
                  <a:lnTo>
                    <a:pt x="57" y="32"/>
                  </a:lnTo>
                  <a:lnTo>
                    <a:pt x="57" y="24"/>
                  </a:lnTo>
                  <a:lnTo>
                    <a:pt x="57" y="27"/>
                  </a:lnTo>
                  <a:lnTo>
                    <a:pt x="57" y="23"/>
                  </a:lnTo>
                  <a:lnTo>
                    <a:pt x="57" y="27"/>
                  </a:lnTo>
                  <a:lnTo>
                    <a:pt x="57" y="31"/>
                  </a:lnTo>
                  <a:lnTo>
                    <a:pt x="57" y="29"/>
                  </a:lnTo>
                  <a:lnTo>
                    <a:pt x="57" y="39"/>
                  </a:lnTo>
                  <a:lnTo>
                    <a:pt x="57" y="62"/>
                  </a:lnTo>
                  <a:lnTo>
                    <a:pt x="57" y="130"/>
                  </a:lnTo>
                  <a:lnTo>
                    <a:pt x="57" y="92"/>
                  </a:lnTo>
                  <a:lnTo>
                    <a:pt x="57" y="66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58" y="45"/>
                  </a:lnTo>
                  <a:lnTo>
                    <a:pt x="58" y="23"/>
                  </a:lnTo>
                  <a:lnTo>
                    <a:pt x="58" y="34"/>
                  </a:lnTo>
                  <a:lnTo>
                    <a:pt x="58" y="69"/>
                  </a:lnTo>
                  <a:lnTo>
                    <a:pt x="58" y="89"/>
                  </a:lnTo>
                  <a:lnTo>
                    <a:pt x="58" y="83"/>
                  </a:lnTo>
                  <a:lnTo>
                    <a:pt x="58" y="87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8" y="91"/>
                  </a:lnTo>
                  <a:lnTo>
                    <a:pt x="59" y="74"/>
                  </a:lnTo>
                  <a:lnTo>
                    <a:pt x="59" y="50"/>
                  </a:lnTo>
                  <a:lnTo>
                    <a:pt x="59" y="44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63"/>
                  </a:lnTo>
                  <a:lnTo>
                    <a:pt x="59" y="54"/>
                  </a:lnTo>
                  <a:lnTo>
                    <a:pt x="59" y="67"/>
                  </a:lnTo>
                  <a:lnTo>
                    <a:pt x="59" y="79"/>
                  </a:lnTo>
                  <a:lnTo>
                    <a:pt x="59" y="82"/>
                  </a:lnTo>
                  <a:lnTo>
                    <a:pt x="59" y="79"/>
                  </a:lnTo>
                  <a:lnTo>
                    <a:pt x="59" y="63"/>
                  </a:lnTo>
                  <a:lnTo>
                    <a:pt x="60" y="67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60" y="67"/>
                  </a:lnTo>
                  <a:lnTo>
                    <a:pt x="60" y="62"/>
                  </a:lnTo>
                  <a:lnTo>
                    <a:pt x="60" y="59"/>
                  </a:lnTo>
                  <a:lnTo>
                    <a:pt x="60" y="72"/>
                  </a:lnTo>
                  <a:lnTo>
                    <a:pt x="60" y="116"/>
                  </a:lnTo>
                  <a:lnTo>
                    <a:pt x="60" y="115"/>
                  </a:lnTo>
                  <a:lnTo>
                    <a:pt x="60" y="105"/>
                  </a:lnTo>
                  <a:lnTo>
                    <a:pt x="60" y="95"/>
                  </a:lnTo>
                  <a:lnTo>
                    <a:pt x="60" y="83"/>
                  </a:lnTo>
                  <a:lnTo>
                    <a:pt x="60" y="86"/>
                  </a:lnTo>
                  <a:lnTo>
                    <a:pt x="60" y="76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61" y="87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1" y="75"/>
                  </a:lnTo>
                  <a:lnTo>
                    <a:pt x="61" y="72"/>
                  </a:lnTo>
                  <a:lnTo>
                    <a:pt x="61" y="86"/>
                  </a:lnTo>
                  <a:lnTo>
                    <a:pt x="61" y="72"/>
                  </a:lnTo>
                  <a:lnTo>
                    <a:pt x="61" y="55"/>
                  </a:lnTo>
                  <a:lnTo>
                    <a:pt x="61" y="44"/>
                  </a:lnTo>
                  <a:lnTo>
                    <a:pt x="62" y="50"/>
                  </a:lnTo>
                  <a:lnTo>
                    <a:pt x="62" y="49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62" y="18"/>
                  </a:lnTo>
                  <a:lnTo>
                    <a:pt x="62" y="19"/>
                  </a:lnTo>
                  <a:lnTo>
                    <a:pt x="62" y="37"/>
                  </a:lnTo>
                  <a:lnTo>
                    <a:pt x="62" y="58"/>
                  </a:lnTo>
                  <a:lnTo>
                    <a:pt x="63" y="132"/>
                  </a:lnTo>
                  <a:lnTo>
                    <a:pt x="63" y="92"/>
                  </a:lnTo>
                  <a:lnTo>
                    <a:pt x="63" y="66"/>
                  </a:lnTo>
                  <a:lnTo>
                    <a:pt x="63" y="50"/>
                  </a:lnTo>
                  <a:lnTo>
                    <a:pt x="63" y="55"/>
                  </a:lnTo>
                  <a:lnTo>
                    <a:pt x="63" y="49"/>
                  </a:lnTo>
                  <a:lnTo>
                    <a:pt x="63" y="50"/>
                  </a:lnTo>
                  <a:lnTo>
                    <a:pt x="63" y="23"/>
                  </a:lnTo>
                  <a:lnTo>
                    <a:pt x="63" y="28"/>
                  </a:lnTo>
                  <a:lnTo>
                    <a:pt x="63" y="68"/>
                  </a:lnTo>
                  <a:lnTo>
                    <a:pt x="63" y="94"/>
                  </a:lnTo>
                  <a:lnTo>
                    <a:pt x="63" y="88"/>
                  </a:lnTo>
                  <a:lnTo>
                    <a:pt x="63" y="96"/>
                  </a:lnTo>
                  <a:lnTo>
                    <a:pt x="64" y="88"/>
                  </a:lnTo>
                  <a:lnTo>
                    <a:pt x="64" y="64"/>
                  </a:lnTo>
                  <a:lnTo>
                    <a:pt x="64" y="77"/>
                  </a:lnTo>
                  <a:lnTo>
                    <a:pt x="64" y="67"/>
                  </a:lnTo>
                  <a:lnTo>
                    <a:pt x="64" y="51"/>
                  </a:lnTo>
                  <a:lnTo>
                    <a:pt x="64" y="39"/>
                  </a:lnTo>
                  <a:lnTo>
                    <a:pt x="64" y="53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65" y="76"/>
                  </a:lnTo>
                  <a:lnTo>
                    <a:pt x="65" y="61"/>
                  </a:lnTo>
                  <a:lnTo>
                    <a:pt x="65" y="55"/>
                  </a:lnTo>
                  <a:lnTo>
                    <a:pt x="65" y="59"/>
                  </a:lnTo>
                  <a:lnTo>
                    <a:pt x="65" y="57"/>
                  </a:lnTo>
                  <a:lnTo>
                    <a:pt x="65" y="59"/>
                  </a:lnTo>
                  <a:lnTo>
                    <a:pt x="65" y="69"/>
                  </a:lnTo>
                  <a:lnTo>
                    <a:pt x="65" y="63"/>
                  </a:lnTo>
                  <a:lnTo>
                    <a:pt x="65" y="64"/>
                  </a:lnTo>
                  <a:lnTo>
                    <a:pt x="65" y="96"/>
                  </a:lnTo>
                  <a:lnTo>
                    <a:pt x="65" y="131"/>
                  </a:lnTo>
                  <a:lnTo>
                    <a:pt x="65" y="127"/>
                  </a:lnTo>
                  <a:lnTo>
                    <a:pt x="65" y="95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4"/>
                  </a:lnTo>
                  <a:lnTo>
                    <a:pt x="66" y="67"/>
                  </a:lnTo>
                  <a:lnTo>
                    <a:pt x="66" y="49"/>
                  </a:lnTo>
                  <a:lnTo>
                    <a:pt x="66" y="64"/>
                  </a:lnTo>
                  <a:lnTo>
                    <a:pt x="66" y="95"/>
                  </a:lnTo>
                  <a:lnTo>
                    <a:pt x="66" y="102"/>
                  </a:lnTo>
                  <a:lnTo>
                    <a:pt x="66" y="99"/>
                  </a:lnTo>
                  <a:lnTo>
                    <a:pt x="66" y="76"/>
                  </a:lnTo>
                  <a:lnTo>
                    <a:pt x="66" y="66"/>
                  </a:lnTo>
                  <a:lnTo>
                    <a:pt x="67" y="72"/>
                  </a:lnTo>
                  <a:lnTo>
                    <a:pt x="67" y="62"/>
                  </a:lnTo>
                  <a:lnTo>
                    <a:pt x="67" y="4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67" y="50"/>
                  </a:lnTo>
                  <a:lnTo>
                    <a:pt x="67" y="33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8"/>
                  </a:lnTo>
                  <a:lnTo>
                    <a:pt x="68" y="14"/>
                  </a:lnTo>
                  <a:lnTo>
                    <a:pt x="68" y="29"/>
                  </a:lnTo>
                  <a:lnTo>
                    <a:pt x="68" y="64"/>
                  </a:lnTo>
                  <a:lnTo>
                    <a:pt x="68" y="149"/>
                  </a:lnTo>
                  <a:lnTo>
                    <a:pt x="68" y="97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61"/>
                  </a:lnTo>
                  <a:lnTo>
                    <a:pt x="68" y="23"/>
                  </a:lnTo>
                  <a:lnTo>
                    <a:pt x="68" y="28"/>
                  </a:lnTo>
                  <a:lnTo>
                    <a:pt x="68" y="77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59"/>
                  </a:lnTo>
                  <a:lnTo>
                    <a:pt x="69" y="73"/>
                  </a:lnTo>
                  <a:lnTo>
                    <a:pt x="69" y="53"/>
                  </a:lnTo>
                  <a:lnTo>
                    <a:pt x="69" y="40"/>
                  </a:lnTo>
                  <a:lnTo>
                    <a:pt x="69" y="56"/>
                  </a:lnTo>
                  <a:lnTo>
                    <a:pt x="69" y="80"/>
                  </a:lnTo>
                  <a:lnTo>
                    <a:pt x="70" y="72"/>
                  </a:lnTo>
                  <a:lnTo>
                    <a:pt x="70" y="65"/>
                  </a:lnTo>
                  <a:lnTo>
                    <a:pt x="70" y="71"/>
                  </a:lnTo>
                  <a:lnTo>
                    <a:pt x="70" y="63"/>
                  </a:lnTo>
                  <a:lnTo>
                    <a:pt x="70" y="72"/>
                  </a:lnTo>
                  <a:lnTo>
                    <a:pt x="70" y="63"/>
                  </a:lnTo>
                  <a:lnTo>
                    <a:pt x="70" y="53"/>
                  </a:lnTo>
                  <a:lnTo>
                    <a:pt x="70" y="67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1" y="70"/>
                  </a:lnTo>
                  <a:lnTo>
                    <a:pt x="71" y="102"/>
                  </a:lnTo>
                  <a:lnTo>
                    <a:pt x="71" y="122"/>
                  </a:lnTo>
                  <a:lnTo>
                    <a:pt x="71" y="117"/>
                  </a:lnTo>
                  <a:lnTo>
                    <a:pt x="71" y="83"/>
                  </a:lnTo>
                  <a:lnTo>
                    <a:pt x="71" y="68"/>
                  </a:lnTo>
                  <a:lnTo>
                    <a:pt x="71" y="79"/>
                  </a:lnTo>
                  <a:lnTo>
                    <a:pt x="71" y="69"/>
                  </a:lnTo>
                  <a:lnTo>
                    <a:pt x="71" y="60"/>
                  </a:lnTo>
                  <a:lnTo>
                    <a:pt x="71" y="79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71" y="63"/>
                  </a:lnTo>
                  <a:lnTo>
                    <a:pt x="71" y="91"/>
                  </a:lnTo>
                  <a:lnTo>
                    <a:pt x="71" y="101"/>
                  </a:lnTo>
                  <a:lnTo>
                    <a:pt x="72" y="91"/>
                  </a:lnTo>
                  <a:lnTo>
                    <a:pt x="72" y="63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41"/>
                  </a:lnTo>
                  <a:lnTo>
                    <a:pt x="72" y="3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2" y="27"/>
                  </a:lnTo>
                  <a:lnTo>
                    <a:pt x="72" y="22"/>
                  </a:lnTo>
                  <a:lnTo>
                    <a:pt x="73" y="21"/>
                  </a:lnTo>
                  <a:lnTo>
                    <a:pt x="73" y="18"/>
                  </a:lnTo>
                  <a:lnTo>
                    <a:pt x="73" y="36"/>
                  </a:lnTo>
                  <a:lnTo>
                    <a:pt x="73" y="98"/>
                  </a:lnTo>
                  <a:lnTo>
                    <a:pt x="73" y="150"/>
                  </a:lnTo>
                  <a:lnTo>
                    <a:pt x="73" y="114"/>
                  </a:lnTo>
                  <a:lnTo>
                    <a:pt x="73" y="63"/>
                  </a:lnTo>
                  <a:lnTo>
                    <a:pt x="73" y="30"/>
                  </a:lnTo>
                  <a:lnTo>
                    <a:pt x="73" y="59"/>
                  </a:lnTo>
                  <a:lnTo>
                    <a:pt x="74" y="39"/>
                  </a:lnTo>
                  <a:lnTo>
                    <a:pt x="74" y="63"/>
                  </a:lnTo>
                  <a:lnTo>
                    <a:pt x="74" y="45"/>
                  </a:lnTo>
                  <a:lnTo>
                    <a:pt x="74" y="30"/>
                  </a:lnTo>
                  <a:lnTo>
                    <a:pt x="74" y="45"/>
                  </a:lnTo>
                  <a:lnTo>
                    <a:pt x="74" y="99"/>
                  </a:lnTo>
                  <a:lnTo>
                    <a:pt x="74" y="114"/>
                  </a:lnTo>
                  <a:lnTo>
                    <a:pt x="74" y="108"/>
                  </a:lnTo>
                  <a:lnTo>
                    <a:pt x="74" y="56"/>
                  </a:lnTo>
                  <a:lnTo>
                    <a:pt x="74" y="43"/>
                  </a:lnTo>
                  <a:lnTo>
                    <a:pt x="74" y="53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38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83"/>
                  </a:lnTo>
                  <a:lnTo>
                    <a:pt x="75" y="77"/>
                  </a:lnTo>
                  <a:lnTo>
                    <a:pt x="75" y="62"/>
                  </a:lnTo>
                  <a:lnTo>
                    <a:pt x="75" y="51"/>
                  </a:lnTo>
                  <a:lnTo>
                    <a:pt x="75" y="68"/>
                  </a:lnTo>
                  <a:lnTo>
                    <a:pt x="75" y="60"/>
                  </a:lnTo>
                  <a:lnTo>
                    <a:pt x="75" y="69"/>
                  </a:lnTo>
                  <a:lnTo>
                    <a:pt x="75" y="63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6" y="60"/>
                  </a:lnTo>
                  <a:lnTo>
                    <a:pt x="76" y="79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8"/>
                  </a:lnTo>
                  <a:lnTo>
                    <a:pt x="76" y="103"/>
                  </a:lnTo>
                  <a:lnTo>
                    <a:pt x="76" y="88"/>
                  </a:lnTo>
                  <a:lnTo>
                    <a:pt x="76" y="89"/>
                  </a:lnTo>
                  <a:lnTo>
                    <a:pt x="76" y="84"/>
                  </a:lnTo>
                  <a:lnTo>
                    <a:pt x="76" y="72"/>
                  </a:lnTo>
                  <a:lnTo>
                    <a:pt x="76" y="57"/>
                  </a:lnTo>
                  <a:lnTo>
                    <a:pt x="76" y="74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9"/>
                  </a:lnTo>
                  <a:lnTo>
                    <a:pt x="77" y="84"/>
                  </a:lnTo>
                  <a:lnTo>
                    <a:pt x="77" y="69"/>
                  </a:lnTo>
                  <a:lnTo>
                    <a:pt x="77" y="62"/>
                  </a:lnTo>
                  <a:lnTo>
                    <a:pt x="77" y="48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7" y="39"/>
                  </a:lnTo>
                  <a:lnTo>
                    <a:pt x="77" y="38"/>
                  </a:lnTo>
                  <a:lnTo>
                    <a:pt x="77" y="26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26"/>
                  </a:lnTo>
                  <a:lnTo>
                    <a:pt x="78" y="73"/>
                  </a:lnTo>
                  <a:lnTo>
                    <a:pt x="78" y="153"/>
                  </a:lnTo>
                  <a:lnTo>
                    <a:pt x="78" y="104"/>
                  </a:lnTo>
                  <a:lnTo>
                    <a:pt x="78" y="39"/>
                  </a:lnTo>
                  <a:lnTo>
                    <a:pt x="78" y="44"/>
                  </a:lnTo>
                  <a:lnTo>
                    <a:pt x="78" y="23"/>
                  </a:lnTo>
                  <a:lnTo>
                    <a:pt x="79" y="44"/>
                  </a:lnTo>
                  <a:lnTo>
                    <a:pt x="79" y="64"/>
                  </a:lnTo>
                  <a:lnTo>
                    <a:pt x="79" y="56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9" y="82"/>
                  </a:lnTo>
                  <a:lnTo>
                    <a:pt x="79" y="119"/>
                  </a:lnTo>
                  <a:lnTo>
                    <a:pt x="79" y="99"/>
                  </a:lnTo>
                  <a:lnTo>
                    <a:pt x="79" y="121"/>
                  </a:lnTo>
                  <a:lnTo>
                    <a:pt x="79" y="99"/>
                  </a:lnTo>
                  <a:lnTo>
                    <a:pt x="79" y="39"/>
                  </a:lnTo>
                  <a:lnTo>
                    <a:pt x="79" y="48"/>
                  </a:lnTo>
                  <a:lnTo>
                    <a:pt x="79" y="6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0"/>
                  </a:lnTo>
                  <a:lnTo>
                    <a:pt x="80" y="56"/>
                  </a:lnTo>
                  <a:lnTo>
                    <a:pt x="80" y="84"/>
                  </a:lnTo>
                  <a:lnTo>
                    <a:pt x="80" y="78"/>
                  </a:lnTo>
                  <a:lnTo>
                    <a:pt x="80" y="48"/>
                  </a:lnTo>
                  <a:lnTo>
                    <a:pt x="80" y="62"/>
                  </a:lnTo>
                  <a:lnTo>
                    <a:pt x="80" y="46"/>
                  </a:lnTo>
                  <a:lnTo>
                    <a:pt x="80" y="62"/>
                  </a:lnTo>
                  <a:lnTo>
                    <a:pt x="80" y="79"/>
                  </a:lnTo>
                  <a:lnTo>
                    <a:pt x="80" y="77"/>
                  </a:lnTo>
                  <a:lnTo>
                    <a:pt x="80" y="62"/>
                  </a:lnTo>
                  <a:lnTo>
                    <a:pt x="80" y="55"/>
                  </a:lnTo>
                  <a:lnTo>
                    <a:pt x="81" y="85"/>
                  </a:lnTo>
                  <a:lnTo>
                    <a:pt x="81" y="110"/>
                  </a:lnTo>
                  <a:lnTo>
                    <a:pt x="81" y="106"/>
                  </a:lnTo>
                  <a:lnTo>
                    <a:pt x="81" y="92"/>
                  </a:lnTo>
                  <a:lnTo>
                    <a:pt x="81" y="85"/>
                  </a:lnTo>
                  <a:lnTo>
                    <a:pt x="81" y="91"/>
                  </a:lnTo>
                  <a:lnTo>
                    <a:pt x="81" y="74"/>
                  </a:lnTo>
                  <a:lnTo>
                    <a:pt x="81" y="64"/>
                  </a:lnTo>
                  <a:lnTo>
                    <a:pt x="81" y="66"/>
                  </a:lnTo>
                  <a:lnTo>
                    <a:pt x="81" y="79"/>
                  </a:lnTo>
                  <a:lnTo>
                    <a:pt x="82" y="89"/>
                  </a:lnTo>
                  <a:lnTo>
                    <a:pt x="82" y="87"/>
                  </a:lnTo>
                  <a:lnTo>
                    <a:pt x="82" y="68"/>
                  </a:lnTo>
                  <a:lnTo>
                    <a:pt x="82" y="64"/>
                  </a:lnTo>
                  <a:lnTo>
                    <a:pt x="82" y="57"/>
                  </a:lnTo>
                  <a:lnTo>
                    <a:pt x="82" y="50"/>
                  </a:lnTo>
                  <a:lnTo>
                    <a:pt x="82" y="39"/>
                  </a:lnTo>
                  <a:lnTo>
                    <a:pt x="82" y="35"/>
                  </a:lnTo>
                  <a:lnTo>
                    <a:pt x="82" y="36"/>
                  </a:lnTo>
                  <a:lnTo>
                    <a:pt x="82" y="23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54"/>
                  </a:lnTo>
                  <a:lnTo>
                    <a:pt x="83" y="157"/>
                  </a:lnTo>
                  <a:lnTo>
                    <a:pt x="83" y="98"/>
                  </a:lnTo>
                  <a:lnTo>
                    <a:pt x="83" y="22"/>
                  </a:lnTo>
                  <a:lnTo>
                    <a:pt x="83" y="25"/>
                  </a:lnTo>
                  <a:lnTo>
                    <a:pt x="83" y="11"/>
                  </a:lnTo>
                  <a:lnTo>
                    <a:pt x="83" y="25"/>
                  </a:lnTo>
                  <a:lnTo>
                    <a:pt x="83" y="61"/>
                  </a:lnTo>
                  <a:lnTo>
                    <a:pt x="84" y="47"/>
                  </a:lnTo>
                  <a:lnTo>
                    <a:pt x="84" y="73"/>
                  </a:lnTo>
                  <a:lnTo>
                    <a:pt x="84" y="124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84" y="96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58"/>
                  </a:lnTo>
                  <a:lnTo>
                    <a:pt x="84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82"/>
                  </a:lnTo>
                  <a:lnTo>
                    <a:pt x="85" y="84"/>
                  </a:lnTo>
                  <a:lnTo>
                    <a:pt x="85" y="83"/>
                  </a:lnTo>
                  <a:lnTo>
                    <a:pt x="85" y="57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59"/>
                  </a:lnTo>
                  <a:lnTo>
                    <a:pt x="85" y="68"/>
                  </a:lnTo>
                  <a:lnTo>
                    <a:pt x="85" y="84"/>
                  </a:lnTo>
                  <a:lnTo>
                    <a:pt x="86" y="96"/>
                  </a:lnTo>
                  <a:lnTo>
                    <a:pt x="86" y="93"/>
                  </a:lnTo>
                  <a:lnTo>
                    <a:pt x="86" y="99"/>
                  </a:lnTo>
                  <a:lnTo>
                    <a:pt x="86" y="93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77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86" y="62"/>
                  </a:lnTo>
                  <a:lnTo>
                    <a:pt x="87" y="54"/>
                  </a:lnTo>
                  <a:lnTo>
                    <a:pt x="87" y="51"/>
                  </a:lnTo>
                  <a:lnTo>
                    <a:pt x="87" y="53"/>
                  </a:lnTo>
                  <a:lnTo>
                    <a:pt x="87" y="58"/>
                  </a:lnTo>
                  <a:lnTo>
                    <a:pt x="87" y="42"/>
                  </a:lnTo>
                  <a:lnTo>
                    <a:pt x="87" y="28"/>
                  </a:lnTo>
                  <a:lnTo>
                    <a:pt x="87" y="19"/>
                  </a:lnTo>
                  <a:lnTo>
                    <a:pt x="87" y="12"/>
                  </a:lnTo>
                  <a:lnTo>
                    <a:pt x="87" y="5"/>
                  </a:lnTo>
                  <a:lnTo>
                    <a:pt x="88" y="11"/>
                  </a:lnTo>
                  <a:lnTo>
                    <a:pt x="88" y="3"/>
                  </a:lnTo>
                  <a:lnTo>
                    <a:pt x="88" y="11"/>
                  </a:lnTo>
                  <a:lnTo>
                    <a:pt x="88" y="108"/>
                  </a:lnTo>
                  <a:lnTo>
                    <a:pt x="88" y="162"/>
                  </a:lnTo>
                  <a:lnTo>
                    <a:pt x="88" y="140"/>
                  </a:lnTo>
                  <a:lnTo>
                    <a:pt x="88" y="64"/>
                  </a:lnTo>
                  <a:lnTo>
                    <a:pt x="88" y="0"/>
                  </a:lnTo>
                  <a:lnTo>
                    <a:pt x="88" y="45"/>
                  </a:lnTo>
                  <a:lnTo>
                    <a:pt x="88" y="59"/>
                  </a:lnTo>
                  <a:lnTo>
                    <a:pt x="88" y="54"/>
                  </a:lnTo>
                  <a:lnTo>
                    <a:pt x="88" y="50"/>
                  </a:lnTo>
                  <a:lnTo>
                    <a:pt x="89" y="54"/>
                  </a:lnTo>
                  <a:lnTo>
                    <a:pt x="89" y="96"/>
                  </a:lnTo>
                  <a:lnTo>
                    <a:pt x="89" y="134"/>
                  </a:lnTo>
                  <a:lnTo>
                    <a:pt x="89" y="7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68"/>
                  </a:lnTo>
                  <a:lnTo>
                    <a:pt x="89" y="59"/>
                  </a:lnTo>
                  <a:lnTo>
                    <a:pt x="89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1351" y="1604"/>
              <a:ext cx="257" cy="192"/>
            </a:xfrm>
            <a:custGeom>
              <a:avLst/>
              <a:gdLst>
                <a:gd name="T0" fmla="*/ 2147483647 w 76"/>
                <a:gd name="T1" fmla="*/ 22260 h 163"/>
                <a:gd name="T2" fmla="*/ 2147483647 w 76"/>
                <a:gd name="T3" fmla="*/ 13518 h 163"/>
                <a:gd name="T4" fmla="*/ 2147483647 w 76"/>
                <a:gd name="T5" fmla="*/ 2030 h 163"/>
                <a:gd name="T6" fmla="*/ 2147483647 w 76"/>
                <a:gd name="T7" fmla="*/ 18211 h 163"/>
                <a:gd name="T8" fmla="*/ 2147483647 w 76"/>
                <a:gd name="T9" fmla="*/ 20089 h 163"/>
                <a:gd name="T10" fmla="*/ 2147483647 w 76"/>
                <a:gd name="T11" fmla="*/ 16044 h 163"/>
                <a:gd name="T12" fmla="*/ 2147483647 w 76"/>
                <a:gd name="T13" fmla="*/ 17669 h 163"/>
                <a:gd name="T14" fmla="*/ 2147483647 w 76"/>
                <a:gd name="T15" fmla="*/ 24627 h 163"/>
                <a:gd name="T16" fmla="*/ 2147483647 w 76"/>
                <a:gd name="T17" fmla="*/ 25267 h 163"/>
                <a:gd name="T18" fmla="*/ 2147483647 w 76"/>
                <a:gd name="T19" fmla="*/ 6082 h 163"/>
                <a:gd name="T20" fmla="*/ 2147483647 w 76"/>
                <a:gd name="T21" fmla="*/ 17291 h 163"/>
                <a:gd name="T22" fmla="*/ 2147483647 w 76"/>
                <a:gd name="T23" fmla="*/ 20367 h 163"/>
                <a:gd name="T24" fmla="*/ 2147483647 w 76"/>
                <a:gd name="T25" fmla="*/ 16245 h 163"/>
                <a:gd name="T26" fmla="*/ 2147483647 w 76"/>
                <a:gd name="T27" fmla="*/ 2649 h 163"/>
                <a:gd name="T28" fmla="*/ 2147483647 w 76"/>
                <a:gd name="T29" fmla="*/ 21102 h 163"/>
                <a:gd name="T30" fmla="*/ 2147483647 w 76"/>
                <a:gd name="T31" fmla="*/ 17291 h 163"/>
                <a:gd name="T32" fmla="*/ 2147483647 w 76"/>
                <a:gd name="T33" fmla="*/ 34487 h 163"/>
                <a:gd name="T34" fmla="*/ 2147483647 w 76"/>
                <a:gd name="T35" fmla="*/ 14479 h 163"/>
                <a:gd name="T36" fmla="*/ 2147483647 w 76"/>
                <a:gd name="T37" fmla="*/ 20907 h 163"/>
                <a:gd name="T38" fmla="*/ 2147483647 w 76"/>
                <a:gd name="T39" fmla="*/ 8334 h 163"/>
                <a:gd name="T40" fmla="*/ 2147483647 w 76"/>
                <a:gd name="T41" fmla="*/ 29762 h 163"/>
                <a:gd name="T42" fmla="*/ 2147483647 w 76"/>
                <a:gd name="T43" fmla="*/ 18756 h 163"/>
                <a:gd name="T44" fmla="*/ 2147483647 w 76"/>
                <a:gd name="T45" fmla="*/ 7792 h 163"/>
                <a:gd name="T46" fmla="*/ 2147483647 w 76"/>
                <a:gd name="T47" fmla="*/ 24856 h 163"/>
                <a:gd name="T48" fmla="*/ 2147483647 w 76"/>
                <a:gd name="T49" fmla="*/ 16764 h 163"/>
                <a:gd name="T50" fmla="*/ 2147483647 w 76"/>
                <a:gd name="T51" fmla="*/ 32272 h 163"/>
                <a:gd name="T52" fmla="*/ 2147483647 w 76"/>
                <a:gd name="T53" fmla="*/ 17291 h 163"/>
                <a:gd name="T54" fmla="*/ 2147483647 w 76"/>
                <a:gd name="T55" fmla="*/ 14479 h 163"/>
                <a:gd name="T56" fmla="*/ 2147483647 w 76"/>
                <a:gd name="T57" fmla="*/ 12912 h 163"/>
                <a:gd name="T58" fmla="*/ 2147483647 w 76"/>
                <a:gd name="T59" fmla="*/ 19135 h 163"/>
                <a:gd name="T60" fmla="*/ 2147483647 w 76"/>
                <a:gd name="T61" fmla="*/ 12912 h 163"/>
                <a:gd name="T62" fmla="*/ 2147483647 w 76"/>
                <a:gd name="T63" fmla="*/ 19747 h 163"/>
                <a:gd name="T64" fmla="*/ 2147483647 w 76"/>
                <a:gd name="T65" fmla="*/ 23260 h 163"/>
                <a:gd name="T66" fmla="*/ 2147483647 w 76"/>
                <a:gd name="T67" fmla="*/ 15000 h 163"/>
                <a:gd name="T68" fmla="*/ 2147483647 w 76"/>
                <a:gd name="T69" fmla="*/ 17915 h 163"/>
                <a:gd name="T70" fmla="*/ 2147483647 w 76"/>
                <a:gd name="T71" fmla="*/ 12082 h 163"/>
                <a:gd name="T72" fmla="*/ 2147483647 w 76"/>
                <a:gd name="T73" fmla="*/ 21451 h 163"/>
                <a:gd name="T74" fmla="*/ 2147483647 w 76"/>
                <a:gd name="T75" fmla="*/ 14679 h 163"/>
                <a:gd name="T76" fmla="*/ 2147483647 w 76"/>
                <a:gd name="T77" fmla="*/ 18211 h 163"/>
                <a:gd name="T78" fmla="*/ 2147483647 w 76"/>
                <a:gd name="T79" fmla="*/ 16044 h 163"/>
                <a:gd name="T80" fmla="*/ 2147483647 w 76"/>
                <a:gd name="T81" fmla="*/ 20367 h 163"/>
                <a:gd name="T82" fmla="*/ 2147483647 w 76"/>
                <a:gd name="T83" fmla="*/ 19747 h 163"/>
                <a:gd name="T84" fmla="*/ 2147483647 w 76"/>
                <a:gd name="T85" fmla="*/ 19747 h 163"/>
                <a:gd name="T86" fmla="*/ 2147483647 w 76"/>
                <a:gd name="T87" fmla="*/ 19747 h 163"/>
                <a:gd name="T88" fmla="*/ 2147483647 w 76"/>
                <a:gd name="T89" fmla="*/ 17915 h 163"/>
                <a:gd name="T90" fmla="*/ 2147483647 w 76"/>
                <a:gd name="T91" fmla="*/ 18211 h 163"/>
                <a:gd name="T92" fmla="*/ 2147483647 w 76"/>
                <a:gd name="T93" fmla="*/ 17915 h 163"/>
                <a:gd name="T94" fmla="*/ 2147483647 w 76"/>
                <a:gd name="T95" fmla="*/ 18756 h 163"/>
                <a:gd name="T96" fmla="*/ 2147483647 w 76"/>
                <a:gd name="T97" fmla="*/ 18756 h 163"/>
                <a:gd name="T98" fmla="*/ 2147483647 w 76"/>
                <a:gd name="T99" fmla="*/ 18211 h 163"/>
                <a:gd name="T100" fmla="*/ 2147483647 w 76"/>
                <a:gd name="T101" fmla="*/ 19192 h 163"/>
                <a:gd name="T102" fmla="*/ 2147483647 w 76"/>
                <a:gd name="T103" fmla="*/ 17915 h 163"/>
                <a:gd name="T104" fmla="*/ 2147483647 w 76"/>
                <a:gd name="T105" fmla="*/ 19135 h 163"/>
                <a:gd name="T106" fmla="*/ 2147483647 w 76"/>
                <a:gd name="T107" fmla="*/ 17915 h 163"/>
                <a:gd name="T108" fmla="*/ 2147483647 w 76"/>
                <a:gd name="T109" fmla="*/ 18756 h 163"/>
                <a:gd name="T110" fmla="*/ 2147483647 w 76"/>
                <a:gd name="T111" fmla="*/ 17749 h 163"/>
                <a:gd name="T112" fmla="*/ 2147483647 w 76"/>
                <a:gd name="T113" fmla="*/ 18211 h 163"/>
                <a:gd name="T114" fmla="*/ 2147483647 w 76"/>
                <a:gd name="T115" fmla="*/ 18211 h 163"/>
                <a:gd name="T116" fmla="*/ 2147483647 w 76"/>
                <a:gd name="T117" fmla="*/ 18756 h 1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6"/>
                <a:gd name="T178" fmla="*/ 0 h 163"/>
                <a:gd name="T179" fmla="*/ 76 w 76"/>
                <a:gd name="T180" fmla="*/ 163 h 1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6" h="163">
                  <a:moveTo>
                    <a:pt x="0" y="75"/>
                  </a:moveTo>
                  <a:lnTo>
                    <a:pt x="0" y="73"/>
                  </a:lnTo>
                  <a:lnTo>
                    <a:pt x="0" y="60"/>
                  </a:lnTo>
                  <a:lnTo>
                    <a:pt x="0" y="73"/>
                  </a:lnTo>
                  <a:lnTo>
                    <a:pt x="0" y="92"/>
                  </a:lnTo>
                  <a:lnTo>
                    <a:pt x="1" y="105"/>
                  </a:lnTo>
                  <a:lnTo>
                    <a:pt x="1" y="99"/>
                  </a:lnTo>
                  <a:lnTo>
                    <a:pt x="1" y="56"/>
                  </a:lnTo>
                  <a:lnTo>
                    <a:pt x="1" y="47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84"/>
                  </a:lnTo>
                  <a:lnTo>
                    <a:pt x="2" y="95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6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62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3" y="45"/>
                  </a:lnTo>
                  <a:lnTo>
                    <a:pt x="3" y="35"/>
                  </a:lnTo>
                  <a:lnTo>
                    <a:pt x="3" y="26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109"/>
                  </a:lnTo>
                  <a:lnTo>
                    <a:pt x="3" y="163"/>
                  </a:lnTo>
                  <a:lnTo>
                    <a:pt x="3" y="153"/>
                  </a:lnTo>
                  <a:lnTo>
                    <a:pt x="3" y="77"/>
                  </a:lnTo>
                  <a:lnTo>
                    <a:pt x="4" y="8"/>
                  </a:lnTo>
                  <a:lnTo>
                    <a:pt x="4" y="46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63"/>
                  </a:lnTo>
                  <a:lnTo>
                    <a:pt x="4" y="81"/>
                  </a:lnTo>
                  <a:lnTo>
                    <a:pt x="4" y="137"/>
                  </a:lnTo>
                  <a:lnTo>
                    <a:pt x="4" y="92"/>
                  </a:lnTo>
                  <a:lnTo>
                    <a:pt x="4" y="40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5" y="70"/>
                  </a:lnTo>
                  <a:lnTo>
                    <a:pt x="5" y="75"/>
                  </a:lnTo>
                  <a:lnTo>
                    <a:pt x="5" y="70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5" y="92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65"/>
                  </a:lnTo>
                  <a:lnTo>
                    <a:pt x="5" y="52"/>
                  </a:lnTo>
                  <a:lnTo>
                    <a:pt x="6" y="54"/>
                  </a:lnTo>
                  <a:lnTo>
                    <a:pt x="6" y="82"/>
                  </a:lnTo>
                  <a:lnTo>
                    <a:pt x="6" y="103"/>
                  </a:lnTo>
                  <a:lnTo>
                    <a:pt x="6" y="73"/>
                  </a:lnTo>
                  <a:lnTo>
                    <a:pt x="6" y="77"/>
                  </a:lnTo>
                  <a:lnTo>
                    <a:pt x="6" y="70"/>
                  </a:lnTo>
                  <a:lnTo>
                    <a:pt x="6" y="77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86"/>
                  </a:lnTo>
                  <a:lnTo>
                    <a:pt x="6" y="91"/>
                  </a:lnTo>
                  <a:lnTo>
                    <a:pt x="6" y="81"/>
                  </a:lnTo>
                  <a:lnTo>
                    <a:pt x="6" y="92"/>
                  </a:lnTo>
                  <a:lnTo>
                    <a:pt x="7" y="81"/>
                  </a:lnTo>
                  <a:lnTo>
                    <a:pt x="7" y="55"/>
                  </a:lnTo>
                  <a:lnTo>
                    <a:pt x="7" y="38"/>
                  </a:lnTo>
                  <a:lnTo>
                    <a:pt x="7" y="54"/>
                  </a:lnTo>
                  <a:lnTo>
                    <a:pt x="7" y="39"/>
                  </a:lnTo>
                  <a:lnTo>
                    <a:pt x="7" y="54"/>
                  </a:lnTo>
                  <a:lnTo>
                    <a:pt x="7" y="61"/>
                  </a:lnTo>
                  <a:lnTo>
                    <a:pt x="7" y="48"/>
                  </a:lnTo>
                  <a:lnTo>
                    <a:pt x="7" y="26"/>
                  </a:lnTo>
                  <a:lnTo>
                    <a:pt x="7" y="18"/>
                  </a:lnTo>
                  <a:lnTo>
                    <a:pt x="7" y="7"/>
                  </a:lnTo>
                  <a:lnTo>
                    <a:pt x="8" y="63"/>
                  </a:lnTo>
                  <a:lnTo>
                    <a:pt x="8" y="141"/>
                  </a:lnTo>
                  <a:lnTo>
                    <a:pt x="8" y="131"/>
                  </a:lnTo>
                  <a:lnTo>
                    <a:pt x="8" y="143"/>
                  </a:lnTo>
                  <a:lnTo>
                    <a:pt x="8" y="131"/>
                  </a:lnTo>
                  <a:lnTo>
                    <a:pt x="8" y="45"/>
                  </a:lnTo>
                  <a:lnTo>
                    <a:pt x="8" y="13"/>
                  </a:lnTo>
                  <a:lnTo>
                    <a:pt x="8" y="28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8" y="69"/>
                  </a:lnTo>
                  <a:lnTo>
                    <a:pt x="9" y="106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9" y="79"/>
                  </a:lnTo>
                  <a:lnTo>
                    <a:pt x="9" y="31"/>
                  </a:lnTo>
                  <a:lnTo>
                    <a:pt x="9" y="58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77"/>
                  </a:lnTo>
                  <a:lnTo>
                    <a:pt x="9" y="81"/>
                  </a:lnTo>
                  <a:lnTo>
                    <a:pt x="9" y="94"/>
                  </a:lnTo>
                  <a:lnTo>
                    <a:pt x="10" y="76"/>
                  </a:lnTo>
                  <a:lnTo>
                    <a:pt x="10" y="97"/>
                  </a:lnTo>
                  <a:lnTo>
                    <a:pt x="10" y="76"/>
                  </a:lnTo>
                  <a:lnTo>
                    <a:pt x="10" y="56"/>
                  </a:lnTo>
                  <a:lnTo>
                    <a:pt x="10" y="70"/>
                  </a:lnTo>
                  <a:lnTo>
                    <a:pt x="10" y="95"/>
                  </a:lnTo>
                  <a:lnTo>
                    <a:pt x="10" y="87"/>
                  </a:lnTo>
                  <a:lnTo>
                    <a:pt x="10" y="98"/>
                  </a:lnTo>
                  <a:lnTo>
                    <a:pt x="10" y="87"/>
                  </a:lnTo>
                  <a:lnTo>
                    <a:pt x="10" y="69"/>
                  </a:lnTo>
                  <a:lnTo>
                    <a:pt x="10" y="75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10" y="97"/>
                  </a:lnTo>
                  <a:lnTo>
                    <a:pt x="11" y="90"/>
                  </a:lnTo>
                  <a:lnTo>
                    <a:pt x="11" y="97"/>
                  </a:lnTo>
                  <a:lnTo>
                    <a:pt x="11" y="90"/>
                  </a:lnTo>
                  <a:lnTo>
                    <a:pt x="11" y="83"/>
                  </a:lnTo>
                  <a:lnTo>
                    <a:pt x="11" y="73"/>
                  </a:lnTo>
                  <a:lnTo>
                    <a:pt x="11" y="55"/>
                  </a:lnTo>
                  <a:lnTo>
                    <a:pt x="11" y="44"/>
                  </a:lnTo>
                  <a:lnTo>
                    <a:pt x="11" y="51"/>
                  </a:lnTo>
                  <a:lnTo>
                    <a:pt x="11" y="42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42"/>
                  </a:lnTo>
                  <a:lnTo>
                    <a:pt x="11" y="23"/>
                  </a:lnTo>
                  <a:lnTo>
                    <a:pt x="12" y="10"/>
                  </a:lnTo>
                  <a:lnTo>
                    <a:pt x="12" y="6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30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3" y="66"/>
                  </a:lnTo>
                  <a:lnTo>
                    <a:pt x="13" y="117"/>
                  </a:lnTo>
                  <a:lnTo>
                    <a:pt x="13" y="110"/>
                  </a:lnTo>
                  <a:lnTo>
                    <a:pt x="13" y="123"/>
                  </a:lnTo>
                  <a:lnTo>
                    <a:pt x="13" y="110"/>
                  </a:lnTo>
                  <a:lnTo>
                    <a:pt x="13" y="65"/>
                  </a:lnTo>
                  <a:lnTo>
                    <a:pt x="13" y="32"/>
                  </a:lnTo>
                  <a:lnTo>
                    <a:pt x="13" y="64"/>
                  </a:lnTo>
                  <a:lnTo>
                    <a:pt x="13" y="95"/>
                  </a:lnTo>
                  <a:lnTo>
                    <a:pt x="13" y="88"/>
                  </a:lnTo>
                  <a:lnTo>
                    <a:pt x="13" y="97"/>
                  </a:lnTo>
                  <a:lnTo>
                    <a:pt x="14" y="88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85"/>
                  </a:lnTo>
                  <a:lnTo>
                    <a:pt x="14" y="76"/>
                  </a:lnTo>
                  <a:lnTo>
                    <a:pt x="14" y="66"/>
                  </a:lnTo>
                  <a:lnTo>
                    <a:pt x="14" y="81"/>
                  </a:lnTo>
                  <a:lnTo>
                    <a:pt x="14" y="96"/>
                  </a:lnTo>
                  <a:lnTo>
                    <a:pt x="14" y="79"/>
                  </a:lnTo>
                  <a:lnTo>
                    <a:pt x="14" y="65"/>
                  </a:lnTo>
                  <a:lnTo>
                    <a:pt x="14" y="72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7"/>
                  </a:lnTo>
                  <a:lnTo>
                    <a:pt x="15" y="73"/>
                  </a:lnTo>
                  <a:lnTo>
                    <a:pt x="15" y="62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28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42"/>
                  </a:lnTo>
                  <a:lnTo>
                    <a:pt x="16" y="93"/>
                  </a:lnTo>
                  <a:lnTo>
                    <a:pt x="16" y="18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26"/>
                  </a:lnTo>
                  <a:lnTo>
                    <a:pt x="16" y="56"/>
                  </a:lnTo>
                  <a:lnTo>
                    <a:pt x="17" y="72"/>
                  </a:lnTo>
                  <a:lnTo>
                    <a:pt x="17" y="71"/>
                  </a:lnTo>
                  <a:lnTo>
                    <a:pt x="17" y="80"/>
                  </a:lnTo>
                  <a:lnTo>
                    <a:pt x="17" y="115"/>
                  </a:lnTo>
                  <a:lnTo>
                    <a:pt x="17" y="107"/>
                  </a:lnTo>
                  <a:lnTo>
                    <a:pt x="17" y="119"/>
                  </a:lnTo>
                  <a:lnTo>
                    <a:pt x="17" y="107"/>
                  </a:lnTo>
                  <a:lnTo>
                    <a:pt x="17" y="72"/>
                  </a:lnTo>
                  <a:lnTo>
                    <a:pt x="17" y="48"/>
                  </a:lnTo>
                  <a:lnTo>
                    <a:pt x="17" y="75"/>
                  </a:lnTo>
                  <a:lnTo>
                    <a:pt x="17" y="91"/>
                  </a:lnTo>
                  <a:lnTo>
                    <a:pt x="17" y="81"/>
                  </a:lnTo>
                  <a:lnTo>
                    <a:pt x="18" y="71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80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73"/>
                  </a:lnTo>
                  <a:lnTo>
                    <a:pt x="18" y="61"/>
                  </a:lnTo>
                  <a:lnTo>
                    <a:pt x="19" y="66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81"/>
                  </a:lnTo>
                  <a:lnTo>
                    <a:pt x="19" y="74"/>
                  </a:lnTo>
                  <a:lnTo>
                    <a:pt x="19" y="64"/>
                  </a:lnTo>
                  <a:lnTo>
                    <a:pt x="19" y="57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23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87"/>
                  </a:lnTo>
                  <a:lnTo>
                    <a:pt x="20" y="147"/>
                  </a:lnTo>
                  <a:lnTo>
                    <a:pt x="20" y="132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20" y="36"/>
                  </a:lnTo>
                  <a:lnTo>
                    <a:pt x="20" y="62"/>
                  </a:lnTo>
                  <a:lnTo>
                    <a:pt x="20" y="73"/>
                  </a:lnTo>
                  <a:lnTo>
                    <a:pt x="21" y="97"/>
                  </a:lnTo>
                  <a:lnTo>
                    <a:pt x="21" y="114"/>
                  </a:lnTo>
                  <a:lnTo>
                    <a:pt x="21" y="99"/>
                  </a:lnTo>
                  <a:lnTo>
                    <a:pt x="21" y="62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81"/>
                  </a:lnTo>
                  <a:lnTo>
                    <a:pt x="21" y="88"/>
                  </a:lnTo>
                  <a:lnTo>
                    <a:pt x="21" y="77"/>
                  </a:lnTo>
                  <a:lnTo>
                    <a:pt x="22" y="80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2" y="73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75"/>
                  </a:lnTo>
                  <a:lnTo>
                    <a:pt x="22" y="61"/>
                  </a:lnTo>
                  <a:lnTo>
                    <a:pt x="22" y="53"/>
                  </a:lnTo>
                  <a:lnTo>
                    <a:pt x="23" y="58"/>
                  </a:lnTo>
                  <a:lnTo>
                    <a:pt x="23" y="72"/>
                  </a:lnTo>
                  <a:lnTo>
                    <a:pt x="23" y="71"/>
                  </a:lnTo>
                  <a:lnTo>
                    <a:pt x="23" y="75"/>
                  </a:lnTo>
                  <a:lnTo>
                    <a:pt x="23" y="71"/>
                  </a:lnTo>
                  <a:lnTo>
                    <a:pt x="23" y="55"/>
                  </a:lnTo>
                  <a:lnTo>
                    <a:pt x="23" y="34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2"/>
                  </a:lnTo>
                  <a:lnTo>
                    <a:pt x="23" y="31"/>
                  </a:lnTo>
                  <a:lnTo>
                    <a:pt x="23" y="108"/>
                  </a:lnTo>
                  <a:lnTo>
                    <a:pt x="24" y="147"/>
                  </a:lnTo>
                  <a:lnTo>
                    <a:pt x="24" y="8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24" y="74"/>
                  </a:lnTo>
                  <a:lnTo>
                    <a:pt x="24" y="73"/>
                  </a:lnTo>
                  <a:lnTo>
                    <a:pt x="24" y="78"/>
                  </a:lnTo>
                  <a:lnTo>
                    <a:pt x="24" y="106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89"/>
                  </a:lnTo>
                  <a:lnTo>
                    <a:pt x="25" y="51"/>
                  </a:lnTo>
                  <a:lnTo>
                    <a:pt x="25" y="61"/>
                  </a:lnTo>
                  <a:lnTo>
                    <a:pt x="25" y="50"/>
                  </a:lnTo>
                  <a:lnTo>
                    <a:pt x="25" y="61"/>
                  </a:lnTo>
                  <a:lnTo>
                    <a:pt x="25" y="82"/>
                  </a:lnTo>
                  <a:lnTo>
                    <a:pt x="25" y="89"/>
                  </a:lnTo>
                  <a:lnTo>
                    <a:pt x="25" y="86"/>
                  </a:lnTo>
                  <a:lnTo>
                    <a:pt x="25" y="78"/>
                  </a:lnTo>
                  <a:lnTo>
                    <a:pt x="25" y="87"/>
                  </a:lnTo>
                  <a:lnTo>
                    <a:pt x="26" y="88"/>
                  </a:lnTo>
                  <a:lnTo>
                    <a:pt x="26" y="87"/>
                  </a:lnTo>
                  <a:lnTo>
                    <a:pt x="26" y="79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74"/>
                  </a:lnTo>
                  <a:lnTo>
                    <a:pt x="26" y="64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6" y="42"/>
                  </a:lnTo>
                  <a:lnTo>
                    <a:pt x="26" y="49"/>
                  </a:lnTo>
                  <a:lnTo>
                    <a:pt x="26" y="72"/>
                  </a:lnTo>
                  <a:lnTo>
                    <a:pt x="26" y="80"/>
                  </a:lnTo>
                  <a:lnTo>
                    <a:pt x="27" y="59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79"/>
                  </a:lnTo>
                  <a:lnTo>
                    <a:pt x="27" y="127"/>
                  </a:lnTo>
                  <a:lnTo>
                    <a:pt x="27" y="136"/>
                  </a:lnTo>
                  <a:lnTo>
                    <a:pt x="27" y="128"/>
                  </a:lnTo>
                  <a:lnTo>
                    <a:pt x="27" y="52"/>
                  </a:lnTo>
                  <a:lnTo>
                    <a:pt x="28" y="33"/>
                  </a:lnTo>
                  <a:lnTo>
                    <a:pt x="28" y="49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94"/>
                  </a:lnTo>
                  <a:lnTo>
                    <a:pt x="28" y="111"/>
                  </a:lnTo>
                  <a:lnTo>
                    <a:pt x="28" y="95"/>
                  </a:lnTo>
                  <a:lnTo>
                    <a:pt x="28" y="115"/>
                  </a:lnTo>
                  <a:lnTo>
                    <a:pt x="28" y="95"/>
                  </a:lnTo>
                  <a:lnTo>
                    <a:pt x="28" y="59"/>
                  </a:lnTo>
                  <a:lnTo>
                    <a:pt x="29" y="54"/>
                  </a:lnTo>
                  <a:lnTo>
                    <a:pt x="29" y="58"/>
                  </a:lnTo>
                  <a:lnTo>
                    <a:pt x="29" y="80"/>
                  </a:lnTo>
                  <a:lnTo>
                    <a:pt x="29" y="94"/>
                  </a:lnTo>
                  <a:lnTo>
                    <a:pt x="29" y="86"/>
                  </a:lnTo>
                  <a:lnTo>
                    <a:pt x="29" y="78"/>
                  </a:lnTo>
                  <a:lnTo>
                    <a:pt x="29" y="82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9" y="77"/>
                  </a:lnTo>
                  <a:lnTo>
                    <a:pt x="29" y="75"/>
                  </a:lnTo>
                  <a:lnTo>
                    <a:pt x="30" y="64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30" y="47"/>
                  </a:lnTo>
                  <a:lnTo>
                    <a:pt x="30" y="56"/>
                  </a:lnTo>
                  <a:lnTo>
                    <a:pt x="30" y="69"/>
                  </a:lnTo>
                  <a:lnTo>
                    <a:pt x="30" y="65"/>
                  </a:lnTo>
                  <a:lnTo>
                    <a:pt x="30" y="70"/>
                  </a:lnTo>
                  <a:lnTo>
                    <a:pt x="30" y="65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30" y="34"/>
                  </a:lnTo>
                  <a:lnTo>
                    <a:pt x="31" y="64"/>
                  </a:lnTo>
                  <a:lnTo>
                    <a:pt x="31" y="112"/>
                  </a:lnTo>
                  <a:lnTo>
                    <a:pt x="31" y="123"/>
                  </a:lnTo>
                  <a:lnTo>
                    <a:pt x="31" y="119"/>
                  </a:lnTo>
                  <a:lnTo>
                    <a:pt x="31" y="77"/>
                  </a:lnTo>
                  <a:lnTo>
                    <a:pt x="31" y="39"/>
                  </a:lnTo>
                  <a:lnTo>
                    <a:pt x="31" y="47"/>
                  </a:lnTo>
                  <a:lnTo>
                    <a:pt x="31" y="37"/>
                  </a:lnTo>
                  <a:lnTo>
                    <a:pt x="31" y="47"/>
                  </a:lnTo>
                  <a:lnTo>
                    <a:pt x="31" y="71"/>
                  </a:lnTo>
                  <a:lnTo>
                    <a:pt x="31" y="86"/>
                  </a:lnTo>
                  <a:lnTo>
                    <a:pt x="32" y="94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66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8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3" y="75"/>
                  </a:lnTo>
                  <a:lnTo>
                    <a:pt x="33" y="6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49"/>
                  </a:lnTo>
                  <a:lnTo>
                    <a:pt x="33" y="46"/>
                  </a:lnTo>
                  <a:lnTo>
                    <a:pt x="34" y="50"/>
                  </a:lnTo>
                  <a:lnTo>
                    <a:pt x="34" y="49"/>
                  </a:lnTo>
                  <a:lnTo>
                    <a:pt x="34" y="52"/>
                  </a:lnTo>
                  <a:lnTo>
                    <a:pt x="34" y="49"/>
                  </a:lnTo>
                  <a:lnTo>
                    <a:pt x="34" y="48"/>
                  </a:lnTo>
                  <a:lnTo>
                    <a:pt x="34" y="83"/>
                  </a:lnTo>
                  <a:lnTo>
                    <a:pt x="34" y="114"/>
                  </a:lnTo>
                  <a:lnTo>
                    <a:pt x="34" y="101"/>
                  </a:lnTo>
                  <a:lnTo>
                    <a:pt x="34" y="50"/>
                  </a:lnTo>
                  <a:lnTo>
                    <a:pt x="34" y="32"/>
                  </a:lnTo>
                  <a:lnTo>
                    <a:pt x="35" y="40"/>
                  </a:lnTo>
                  <a:lnTo>
                    <a:pt x="35" y="70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5" y="95"/>
                  </a:lnTo>
                  <a:lnTo>
                    <a:pt x="35" y="92"/>
                  </a:lnTo>
                  <a:lnTo>
                    <a:pt x="35" y="96"/>
                  </a:lnTo>
                  <a:lnTo>
                    <a:pt x="35" y="92"/>
                  </a:lnTo>
                  <a:lnTo>
                    <a:pt x="35" y="79"/>
                  </a:lnTo>
                  <a:lnTo>
                    <a:pt x="35" y="60"/>
                  </a:lnTo>
                  <a:lnTo>
                    <a:pt x="35" y="73"/>
                  </a:lnTo>
                  <a:lnTo>
                    <a:pt x="35" y="83"/>
                  </a:lnTo>
                  <a:lnTo>
                    <a:pt x="36" y="81"/>
                  </a:lnTo>
                  <a:lnTo>
                    <a:pt x="36" y="84"/>
                  </a:lnTo>
                  <a:lnTo>
                    <a:pt x="36" y="81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7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62"/>
                  </a:lnTo>
                  <a:lnTo>
                    <a:pt x="36" y="58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8"/>
                  </a:lnTo>
                  <a:lnTo>
                    <a:pt x="37" y="95"/>
                  </a:lnTo>
                  <a:lnTo>
                    <a:pt x="37" y="112"/>
                  </a:lnTo>
                  <a:lnTo>
                    <a:pt x="37" y="94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8" y="33"/>
                  </a:lnTo>
                  <a:lnTo>
                    <a:pt x="38" y="45"/>
                  </a:lnTo>
                  <a:lnTo>
                    <a:pt x="38" y="75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8" y="86"/>
                  </a:lnTo>
                  <a:lnTo>
                    <a:pt x="38" y="69"/>
                  </a:lnTo>
                  <a:lnTo>
                    <a:pt x="38" y="62"/>
                  </a:lnTo>
                  <a:lnTo>
                    <a:pt x="39" y="63"/>
                  </a:lnTo>
                  <a:lnTo>
                    <a:pt x="39" y="77"/>
                  </a:lnTo>
                  <a:lnTo>
                    <a:pt x="39" y="87"/>
                  </a:lnTo>
                  <a:lnTo>
                    <a:pt x="39" y="86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2"/>
                  </a:lnTo>
                  <a:lnTo>
                    <a:pt x="39" y="63"/>
                  </a:lnTo>
                  <a:lnTo>
                    <a:pt x="39" y="61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39" y="66"/>
                  </a:lnTo>
                  <a:lnTo>
                    <a:pt x="40" y="56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52"/>
                  </a:lnTo>
                  <a:lnTo>
                    <a:pt x="40" y="57"/>
                  </a:lnTo>
                  <a:lnTo>
                    <a:pt x="40" y="71"/>
                  </a:lnTo>
                  <a:lnTo>
                    <a:pt x="40" y="100"/>
                  </a:lnTo>
                  <a:lnTo>
                    <a:pt x="40" y="105"/>
                  </a:lnTo>
                  <a:lnTo>
                    <a:pt x="41" y="102"/>
                  </a:lnTo>
                  <a:lnTo>
                    <a:pt x="41" y="80"/>
                  </a:lnTo>
                  <a:lnTo>
                    <a:pt x="41" y="48"/>
                  </a:lnTo>
                  <a:lnTo>
                    <a:pt x="41" y="62"/>
                  </a:lnTo>
                  <a:lnTo>
                    <a:pt x="41" y="84"/>
                  </a:lnTo>
                  <a:lnTo>
                    <a:pt x="41" y="95"/>
                  </a:lnTo>
                  <a:lnTo>
                    <a:pt x="41" y="92"/>
                  </a:lnTo>
                  <a:lnTo>
                    <a:pt x="41" y="93"/>
                  </a:lnTo>
                  <a:lnTo>
                    <a:pt x="41" y="92"/>
                  </a:lnTo>
                  <a:lnTo>
                    <a:pt x="41" y="85"/>
                  </a:lnTo>
                  <a:lnTo>
                    <a:pt x="41" y="69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2" y="77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56"/>
                  </a:lnTo>
                  <a:lnTo>
                    <a:pt x="43" y="46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3" y="49"/>
                  </a:lnTo>
                  <a:lnTo>
                    <a:pt x="43" y="62"/>
                  </a:lnTo>
                  <a:lnTo>
                    <a:pt x="43" y="78"/>
                  </a:lnTo>
                  <a:lnTo>
                    <a:pt x="43" y="92"/>
                  </a:lnTo>
                  <a:lnTo>
                    <a:pt x="43" y="94"/>
                  </a:lnTo>
                  <a:lnTo>
                    <a:pt x="44" y="92"/>
                  </a:lnTo>
                  <a:lnTo>
                    <a:pt x="44" y="77"/>
                  </a:lnTo>
                  <a:lnTo>
                    <a:pt x="44" y="61"/>
                  </a:lnTo>
                  <a:lnTo>
                    <a:pt x="44" y="65"/>
                  </a:lnTo>
                  <a:lnTo>
                    <a:pt x="44" y="59"/>
                  </a:lnTo>
                  <a:lnTo>
                    <a:pt x="44" y="65"/>
                  </a:lnTo>
                  <a:lnTo>
                    <a:pt x="44" y="82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93"/>
                  </a:lnTo>
                  <a:lnTo>
                    <a:pt x="44" y="83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5" y="75"/>
                  </a:lnTo>
                  <a:lnTo>
                    <a:pt x="45" y="71"/>
                  </a:lnTo>
                  <a:lnTo>
                    <a:pt x="45" y="6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46" y="50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68"/>
                  </a:lnTo>
                  <a:lnTo>
                    <a:pt x="46" y="82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7" y="71"/>
                  </a:lnTo>
                  <a:lnTo>
                    <a:pt x="47" y="70"/>
                  </a:lnTo>
                  <a:lnTo>
                    <a:pt x="47" y="76"/>
                  </a:lnTo>
                  <a:lnTo>
                    <a:pt x="47" y="83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47" y="77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5"/>
                  </a:lnTo>
                  <a:lnTo>
                    <a:pt x="48" y="73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3"/>
                  </a:lnTo>
                  <a:lnTo>
                    <a:pt x="49" y="56"/>
                  </a:lnTo>
                  <a:lnTo>
                    <a:pt x="49" y="61"/>
                  </a:lnTo>
                  <a:lnTo>
                    <a:pt x="49" y="65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9" y="78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1" y="67"/>
                  </a:lnTo>
                  <a:lnTo>
                    <a:pt x="51" y="61"/>
                  </a:lnTo>
                  <a:lnTo>
                    <a:pt x="51" y="64"/>
                  </a:lnTo>
                  <a:lnTo>
                    <a:pt x="51" y="65"/>
                  </a:lnTo>
                  <a:lnTo>
                    <a:pt x="51" y="62"/>
                  </a:lnTo>
                  <a:lnTo>
                    <a:pt x="51" y="59"/>
                  </a:lnTo>
                  <a:lnTo>
                    <a:pt x="51" y="61"/>
                  </a:lnTo>
                  <a:lnTo>
                    <a:pt x="51" y="65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4"/>
                  </a:lnTo>
                  <a:lnTo>
                    <a:pt x="53" y="72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4" y="65"/>
                  </a:lnTo>
                  <a:lnTo>
                    <a:pt x="54" y="66"/>
                  </a:lnTo>
                  <a:lnTo>
                    <a:pt x="54" y="63"/>
                  </a:lnTo>
                  <a:lnTo>
                    <a:pt x="54" y="60"/>
                  </a:lnTo>
                  <a:lnTo>
                    <a:pt x="54" y="63"/>
                  </a:lnTo>
                  <a:lnTo>
                    <a:pt x="54" y="66"/>
                  </a:lnTo>
                  <a:lnTo>
                    <a:pt x="54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6" y="70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7" y="62"/>
                  </a:lnTo>
                  <a:lnTo>
                    <a:pt x="57" y="60"/>
                  </a:lnTo>
                  <a:lnTo>
                    <a:pt x="57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8" y="66"/>
                  </a:lnTo>
                  <a:lnTo>
                    <a:pt x="58" y="69"/>
                  </a:lnTo>
                  <a:lnTo>
                    <a:pt x="58" y="73"/>
                  </a:lnTo>
                  <a:lnTo>
                    <a:pt x="58" y="75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1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6"/>
                  </a:lnTo>
                  <a:lnTo>
                    <a:pt x="59" y="65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0" y="65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0" y="71"/>
                  </a:lnTo>
                  <a:lnTo>
                    <a:pt x="60" y="72"/>
                  </a:lnTo>
                  <a:lnTo>
                    <a:pt x="61" y="73"/>
                  </a:lnTo>
                  <a:lnTo>
                    <a:pt x="61" y="74"/>
                  </a:lnTo>
                  <a:lnTo>
                    <a:pt x="61" y="75"/>
                  </a:lnTo>
                  <a:lnTo>
                    <a:pt x="61" y="76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1" y="70"/>
                  </a:lnTo>
                  <a:lnTo>
                    <a:pt x="62" y="70"/>
                  </a:lnTo>
                  <a:lnTo>
                    <a:pt x="62" y="69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8"/>
                  </a:lnTo>
                  <a:lnTo>
                    <a:pt x="63" y="69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4"/>
                  </a:lnTo>
                  <a:lnTo>
                    <a:pt x="63" y="75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5" y="69"/>
                  </a:lnTo>
                  <a:lnTo>
                    <a:pt x="65" y="68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5" y="69"/>
                  </a:lnTo>
                  <a:lnTo>
                    <a:pt x="66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6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3"/>
                  </a:lnTo>
                  <a:lnTo>
                    <a:pt x="67" y="74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7" y="69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8"/>
                  </a:lnTo>
                  <a:lnTo>
                    <a:pt x="68" y="69"/>
                  </a:lnTo>
                  <a:lnTo>
                    <a:pt x="68" y="70"/>
                  </a:lnTo>
                  <a:lnTo>
                    <a:pt x="69" y="69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69" y="71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0" y="68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69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69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2"/>
                  </a:lnTo>
                  <a:lnTo>
                    <a:pt x="72" y="73"/>
                  </a:lnTo>
                  <a:lnTo>
                    <a:pt x="72" y="72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3" y="70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4" y="68"/>
                  </a:lnTo>
                  <a:lnTo>
                    <a:pt x="74" y="69"/>
                  </a:lnTo>
                  <a:lnTo>
                    <a:pt x="74" y="70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6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>
              <a:off x="432" y="1686"/>
              <a:ext cx="11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ZoneTexte 60"/>
          <p:cNvSpPr txBox="1"/>
          <p:nvPr/>
        </p:nvSpPr>
        <p:spPr>
          <a:xfrm>
            <a:off x="4953000" y="4528066"/>
            <a:ext cx="36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see</a:t>
            </a:r>
            <a:r>
              <a:rPr lang="fr-FR" sz="1200" dirty="0" smtClean="0"/>
              <a:t>: </a:t>
            </a:r>
            <a:r>
              <a:rPr lang="fr-FR" sz="1200" dirty="0" err="1" smtClean="0"/>
              <a:t>Muthukumar</a:t>
            </a:r>
            <a:r>
              <a:rPr lang="fr-FR" sz="1200" dirty="0" smtClean="0"/>
              <a:t> </a:t>
            </a:r>
            <a:r>
              <a:rPr lang="fr-FR" sz="1200" dirty="0" smtClean="0"/>
              <a:t>&amp; Black, 2014; </a:t>
            </a:r>
            <a:r>
              <a:rPr lang="fr-FR" sz="1200" dirty="0" err="1" smtClean="0"/>
              <a:t>Scharenborg</a:t>
            </a:r>
            <a:r>
              <a:rPr lang="fr-FR" sz="1200" dirty="0" smtClean="0"/>
              <a:t> et al. 2018, JSALT </a:t>
            </a:r>
            <a:r>
              <a:rPr lang="fr-FR" sz="1200" dirty="0" smtClean="0"/>
              <a:t>2017; </a:t>
            </a:r>
            <a:r>
              <a:rPr lang="fr-FR" sz="1200" dirty="0" err="1" smtClean="0"/>
              <a:t>Chorowski</a:t>
            </a:r>
            <a:r>
              <a:rPr lang="fr-FR" sz="1200" dirty="0" smtClean="0"/>
              <a:t>, RJ Weiss, S Bengio, A </a:t>
            </a:r>
            <a:r>
              <a:rPr lang="fr-FR" sz="1200" dirty="0" err="1" smtClean="0"/>
              <a:t>Oord</a:t>
            </a:r>
            <a:r>
              <a:rPr lang="fr-FR" sz="1200" dirty="0" smtClean="0"/>
              <a:t> (2019</a:t>
            </a:r>
            <a:r>
              <a:rPr lang="fr-FR" sz="1200" dirty="0" smtClean="0"/>
              <a:t>)</a:t>
            </a:r>
            <a:endParaRPr lang="en-US" sz="12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5410200" y="2235420"/>
            <a:ext cx="373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see</a:t>
            </a:r>
            <a:r>
              <a:rPr lang="fr-FR" sz="1400" dirty="0" smtClean="0"/>
              <a:t>: audio </a:t>
            </a:r>
            <a:r>
              <a:rPr lang="fr-FR" sz="1400" dirty="0" err="1" smtClean="0"/>
              <a:t>word-to-vec</a:t>
            </a:r>
            <a:r>
              <a:rPr lang="fr-FR" sz="1400" dirty="0" smtClean="0"/>
              <a:t> </a:t>
            </a:r>
            <a:r>
              <a:rPr lang="fr-FR" sz="1200" dirty="0" smtClean="0"/>
              <a:t>(Chung &amp; Glass, 2018</a:t>
            </a:r>
            <a:r>
              <a:rPr lang="fr-FR" sz="1200" dirty="0" smtClean="0"/>
              <a:t>),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language learning=learning to translate between surface input to underlying concepts </a:t>
            </a:r>
            <a:r>
              <a:rPr lang="en-US" sz="2595" dirty="0" smtClean="0"/>
              <a:t>(</a:t>
            </a:r>
            <a:r>
              <a:rPr lang="en-US" sz="2595" dirty="0" err="1" smtClean="0"/>
              <a:t>Siklossy</a:t>
            </a:r>
            <a:r>
              <a:rPr lang="en-US" sz="2595" dirty="0" smtClean="0"/>
              <a:t>, 1968; </a:t>
            </a:r>
            <a:r>
              <a:rPr lang="en-US" sz="2595" dirty="0" err="1" smtClean="0"/>
              <a:t>Siskind</a:t>
            </a:r>
            <a:r>
              <a:rPr lang="en-US" sz="2595" dirty="0" smtClean="0"/>
              <a:t>, 1996)</a:t>
            </a:r>
            <a:endParaRPr lang="en-US" dirty="0" smtClean="0"/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A6A6A6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word learning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572000" y="1447800"/>
            <a:ext cx="330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Cross situational learning</a:t>
            </a:r>
          </a:p>
          <a:p>
            <a:r>
              <a:rPr lang="en-US" dirty="0" smtClean="0"/>
              <a:t>learning the </a:t>
            </a:r>
            <a:r>
              <a:rPr lang="en-US" dirty="0" err="1" smtClean="0"/>
              <a:t>correspondance</a:t>
            </a:r>
            <a:r>
              <a:rPr lang="en-US" dirty="0" smtClean="0"/>
              <a:t> between words and meaning across many examples</a:t>
            </a:r>
            <a:endParaRPr lang="en-US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6019800"/>
            <a:ext cx="384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Roy &amp; </a:t>
            </a:r>
            <a:r>
              <a:rPr lang="en-US" sz="1400" dirty="0" err="1" smtClean="0"/>
              <a:t>Pentland</a:t>
            </a:r>
            <a:r>
              <a:rPr lang="en-US" sz="1400" dirty="0" smtClean="0"/>
              <a:t>, 2002 </a:t>
            </a:r>
            <a:endParaRPr lang="en-US" sz="16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3746500" cy="27813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3429000"/>
            <a:ext cx="3898900" cy="245486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410201" y="6049515"/>
            <a:ext cx="250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Rasanen</a:t>
            </a:r>
            <a:r>
              <a:rPr lang="en-US" sz="1400" dirty="0" smtClean="0"/>
              <a:t> &amp; </a:t>
            </a:r>
            <a:r>
              <a:rPr lang="en-US" sz="1400" dirty="0" err="1" smtClean="0"/>
              <a:t>Rasilo</a:t>
            </a:r>
            <a:r>
              <a:rPr lang="en-US" sz="1400" dirty="0" smtClean="0"/>
              <a:t>, 2005</a:t>
            </a:r>
            <a:endParaRPr lang="en-US" sz="1600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alphaModFix/>
            <a:lum bright="44000" contrast="-19000"/>
          </a:blip>
          <a:stretch>
            <a:fillRect/>
          </a:stretch>
        </p:blipFill>
        <p:spPr>
          <a:xfrm>
            <a:off x="457200" y="228599"/>
            <a:ext cx="1600200" cy="16362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rcRect l="15538" t="66379" r="59163" b="14034"/>
          <a:stretch>
            <a:fillRect/>
          </a:stretch>
        </p:blipFill>
        <p:spPr>
          <a:xfrm>
            <a:off x="914400" y="2046613"/>
            <a:ext cx="1218635" cy="5940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sentence parsing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4" y="2057400"/>
            <a:ext cx="4857749" cy="15512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48100"/>
            <a:ext cx="3549498" cy="12201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581498"/>
            <a:ext cx="3435905" cy="24477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11361" y="6156811"/>
            <a:ext cx="2532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Kwiatkowski et al </a:t>
            </a:r>
            <a:r>
              <a:rPr lang="en-US" dirty="0" smtClean="0"/>
              <a:t>2012</a:t>
            </a:r>
          </a:p>
          <a:p>
            <a:r>
              <a:rPr lang="fr-FR" dirty="0" err="1" smtClean="0"/>
              <a:t>Abend,et</a:t>
            </a:r>
            <a:r>
              <a:rPr lang="fr-FR" dirty="0" smtClean="0"/>
              <a:t> al, 2017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59421" y="6172200"/>
            <a:ext cx="1931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 also </a:t>
            </a:r>
            <a:r>
              <a:rPr lang="en-US" sz="1400" dirty="0" err="1" smtClean="0"/>
              <a:t>Siskind</a:t>
            </a:r>
            <a:r>
              <a:rPr lang="en-US" sz="1400" dirty="0" smtClean="0"/>
              <a:t> 1996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Forme 18"/>
          <p:cNvCxnSpPr>
            <a:stCxn id="57" idx="2"/>
            <a:endCxn id="29" idx="0"/>
          </p:cNvCxnSpPr>
          <p:nvPr/>
        </p:nvCxnSpPr>
        <p:spPr>
          <a:xfrm rot="16200000" flipH="1">
            <a:off x="1489515" y="1065245"/>
            <a:ext cx="1034654" cy="1629881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4" name="ZoneTexte 3"/>
          <p:cNvSpPr txBox="1">
            <a:spLocks noChangeArrowheads="1"/>
          </p:cNvSpPr>
          <p:nvPr/>
        </p:nvSpPr>
        <p:spPr bwMode="auto">
          <a:xfrm>
            <a:off x="964316" y="4013224"/>
            <a:ext cx="1501733" cy="553998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charset="0"/>
              </a:rPr>
              <a:t>subword units</a:t>
            </a:r>
          </a:p>
          <a:p>
            <a:pPr algn="ctr"/>
            <a:r>
              <a:rPr lang="en-US" sz="1400">
                <a:latin typeface="Calibri" charset="0"/>
              </a:rPr>
              <a:t>(acoustic model)</a:t>
            </a:r>
          </a:p>
        </p:txBody>
      </p:sp>
      <p:sp>
        <p:nvSpPr>
          <p:cNvPr id="23555" name="ZoneTexte 5"/>
          <p:cNvSpPr txBox="1">
            <a:spLocks noChangeArrowheads="1"/>
          </p:cNvSpPr>
          <p:nvPr/>
        </p:nvSpPr>
        <p:spPr bwMode="auto">
          <a:xfrm>
            <a:off x="767466" y="5132636"/>
            <a:ext cx="1111250" cy="584776"/>
          </a:xfrm>
          <a:prstGeom prst="rect">
            <a:avLst/>
          </a:prstGeom>
          <a:solidFill>
            <a:srgbClr val="F7FE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charset="0"/>
              </a:rPr>
              <a:t>speech features</a:t>
            </a:r>
          </a:p>
        </p:txBody>
      </p:sp>
      <p:cxnSp>
        <p:nvCxnSpPr>
          <p:cNvPr id="19" name="Forme 18"/>
          <p:cNvCxnSpPr>
            <a:stCxn id="23555" idx="0"/>
            <a:endCxn id="23554" idx="2"/>
          </p:cNvCxnSpPr>
          <p:nvPr/>
        </p:nvCxnSpPr>
        <p:spPr>
          <a:xfrm rot="5400000" flipH="1" flipV="1">
            <a:off x="1236430" y="4653883"/>
            <a:ext cx="565414" cy="392092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Forme 18"/>
          <p:cNvCxnSpPr>
            <a:endCxn id="23555" idx="2"/>
          </p:cNvCxnSpPr>
          <p:nvPr/>
        </p:nvCxnSpPr>
        <p:spPr>
          <a:xfrm rot="5400000" flipH="1" flipV="1">
            <a:off x="1136848" y="5878256"/>
            <a:ext cx="347087" cy="254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12354" y="6064500"/>
            <a:ext cx="1102829" cy="371474"/>
            <a:chOff x="432" y="1565"/>
            <a:chExt cx="1176" cy="273"/>
          </a:xfrm>
        </p:grpSpPr>
        <p:sp>
          <p:nvSpPr>
            <p:cNvPr id="23568" name="Freeform 13"/>
            <p:cNvSpPr>
              <a:spLocks/>
            </p:cNvSpPr>
            <p:nvPr/>
          </p:nvSpPr>
          <p:spPr bwMode="auto">
            <a:xfrm>
              <a:off x="432" y="1565"/>
              <a:ext cx="311" cy="273"/>
            </a:xfrm>
            <a:custGeom>
              <a:avLst/>
              <a:gdLst>
                <a:gd name="T0" fmla="*/ 2147483647 w 92"/>
                <a:gd name="T1" fmla="*/ 25391 h 232"/>
                <a:gd name="T2" fmla="*/ 2147483647 w 92"/>
                <a:gd name="T3" fmla="*/ 24565 h 232"/>
                <a:gd name="T4" fmla="*/ 2147483647 w 92"/>
                <a:gd name="T5" fmla="*/ 29697 h 232"/>
                <a:gd name="T6" fmla="*/ 2147483647 w 92"/>
                <a:gd name="T7" fmla="*/ 20290 h 232"/>
                <a:gd name="T8" fmla="*/ 2147483647 w 92"/>
                <a:gd name="T9" fmla="*/ 26187 h 232"/>
                <a:gd name="T10" fmla="*/ 2147483647 w 92"/>
                <a:gd name="T11" fmla="*/ 29199 h 232"/>
                <a:gd name="T12" fmla="*/ 2147483647 w 92"/>
                <a:gd name="T13" fmla="*/ 24088 h 232"/>
                <a:gd name="T14" fmla="*/ 2147483647 w 92"/>
                <a:gd name="T15" fmla="*/ 24814 h 232"/>
                <a:gd name="T16" fmla="*/ 2147483647 w 92"/>
                <a:gd name="T17" fmla="*/ 23410 h 232"/>
                <a:gd name="T18" fmla="*/ 2147483647 w 92"/>
                <a:gd name="T19" fmla="*/ 28769 h 232"/>
                <a:gd name="T20" fmla="*/ 2147483647 w 92"/>
                <a:gd name="T21" fmla="*/ 25391 h 232"/>
                <a:gd name="T22" fmla="*/ 2147483647 w 92"/>
                <a:gd name="T23" fmla="*/ 28345 h 232"/>
                <a:gd name="T24" fmla="*/ 2147483647 w 92"/>
                <a:gd name="T25" fmla="*/ 20776 h 232"/>
                <a:gd name="T26" fmla="*/ 2147483647 w 92"/>
                <a:gd name="T27" fmla="*/ 29878 h 232"/>
                <a:gd name="T28" fmla="*/ 2147483647 w 92"/>
                <a:gd name="T29" fmla="*/ 25391 h 232"/>
                <a:gd name="T30" fmla="*/ 2147483647 w 92"/>
                <a:gd name="T31" fmla="*/ 24088 h 232"/>
                <a:gd name="T32" fmla="*/ 2147483647 w 92"/>
                <a:gd name="T33" fmla="*/ 24088 h 232"/>
                <a:gd name="T34" fmla="*/ 2147483647 w 92"/>
                <a:gd name="T35" fmla="*/ 31242 h 232"/>
                <a:gd name="T36" fmla="*/ 2147483647 w 92"/>
                <a:gd name="T37" fmla="*/ 22575 h 232"/>
                <a:gd name="T38" fmla="*/ 2147483647 w 92"/>
                <a:gd name="T39" fmla="*/ 36096 h 232"/>
                <a:gd name="T40" fmla="*/ 2147483647 w 92"/>
                <a:gd name="T41" fmla="*/ 29878 h 232"/>
                <a:gd name="T42" fmla="*/ 2147483647 w 92"/>
                <a:gd name="T43" fmla="*/ 38614 h 232"/>
                <a:gd name="T44" fmla="*/ 2147483647 w 92"/>
                <a:gd name="T45" fmla="*/ 26909 h 232"/>
                <a:gd name="T46" fmla="*/ 2147483647 w 92"/>
                <a:gd name="T47" fmla="*/ 38607 h 232"/>
                <a:gd name="T48" fmla="*/ 2147483647 w 92"/>
                <a:gd name="T49" fmla="*/ 33354 h 232"/>
                <a:gd name="T50" fmla="*/ 2147483647 w 92"/>
                <a:gd name="T51" fmla="*/ 24682 h 232"/>
                <a:gd name="T52" fmla="*/ 2147483647 w 92"/>
                <a:gd name="T53" fmla="*/ 21578 h 232"/>
                <a:gd name="T54" fmla="*/ 2147483647 w 92"/>
                <a:gd name="T55" fmla="*/ 10006 h 232"/>
                <a:gd name="T56" fmla="*/ 2147483647 w 92"/>
                <a:gd name="T57" fmla="*/ 31260 h 232"/>
                <a:gd name="T58" fmla="*/ 2147483647 w 92"/>
                <a:gd name="T59" fmla="*/ 26187 h 232"/>
                <a:gd name="T60" fmla="*/ 2147483647 w 92"/>
                <a:gd name="T61" fmla="*/ 42475 h 232"/>
                <a:gd name="T62" fmla="*/ 2147483647 w 92"/>
                <a:gd name="T63" fmla="*/ 13658 h 232"/>
                <a:gd name="T64" fmla="*/ 2147483647 w 92"/>
                <a:gd name="T65" fmla="*/ 41788 h 232"/>
                <a:gd name="T66" fmla="*/ 2147483647 w 92"/>
                <a:gd name="T67" fmla="*/ 24565 h 232"/>
                <a:gd name="T68" fmla="*/ 2147483647 w 92"/>
                <a:gd name="T69" fmla="*/ 20290 h 232"/>
                <a:gd name="T70" fmla="*/ 2147483647 w 92"/>
                <a:gd name="T71" fmla="*/ 17243 h 232"/>
                <a:gd name="T72" fmla="*/ 2147483647 w 92"/>
                <a:gd name="T73" fmla="*/ 41788 h 232"/>
                <a:gd name="T74" fmla="*/ 2147483647 w 92"/>
                <a:gd name="T75" fmla="*/ 15583 h 232"/>
                <a:gd name="T76" fmla="*/ 2147483647 w 92"/>
                <a:gd name="T77" fmla="*/ 4372 h 232"/>
                <a:gd name="T78" fmla="*/ 2147483647 w 92"/>
                <a:gd name="T79" fmla="*/ 40411 h 232"/>
                <a:gd name="T80" fmla="*/ 2147483647 w 92"/>
                <a:gd name="T81" fmla="*/ 28769 h 232"/>
                <a:gd name="T82" fmla="*/ 2147483647 w 92"/>
                <a:gd name="T83" fmla="*/ 55421 h 232"/>
                <a:gd name="T84" fmla="*/ 2147483647 w 92"/>
                <a:gd name="T85" fmla="*/ 34359 h 232"/>
                <a:gd name="T86" fmla="*/ 2147483647 w 92"/>
                <a:gd name="T87" fmla="*/ 38144 h 232"/>
                <a:gd name="T88" fmla="*/ 2147483647 w 92"/>
                <a:gd name="T89" fmla="*/ 17243 h 232"/>
                <a:gd name="T90" fmla="*/ 2147483647 w 92"/>
                <a:gd name="T91" fmla="*/ 19557 h 232"/>
                <a:gd name="T92" fmla="*/ 2147483647 w 92"/>
                <a:gd name="T93" fmla="*/ 36763 h 232"/>
                <a:gd name="T94" fmla="*/ 2147483647 w 92"/>
                <a:gd name="T95" fmla="*/ 25529 h 232"/>
                <a:gd name="T96" fmla="*/ 2147483647 w 92"/>
                <a:gd name="T97" fmla="*/ 35158 h 232"/>
                <a:gd name="T98" fmla="*/ 2147483647 w 92"/>
                <a:gd name="T99" fmla="*/ 27882 h 232"/>
                <a:gd name="T100" fmla="*/ 2147483647 w 92"/>
                <a:gd name="T101" fmla="*/ 27547 h 232"/>
                <a:gd name="T102" fmla="*/ 2147483647 w 92"/>
                <a:gd name="T103" fmla="*/ 25391 h 232"/>
                <a:gd name="T104" fmla="*/ 2147483647 w 92"/>
                <a:gd name="T105" fmla="*/ 22254 h 232"/>
                <a:gd name="T106" fmla="*/ 2147483647 w 92"/>
                <a:gd name="T107" fmla="*/ 25647 h 232"/>
                <a:gd name="T108" fmla="*/ 2147483647 w 92"/>
                <a:gd name="T109" fmla="*/ 29199 h 232"/>
                <a:gd name="T110" fmla="*/ 2147483647 w 92"/>
                <a:gd name="T111" fmla="*/ 21578 h 232"/>
                <a:gd name="T112" fmla="*/ 2147483647 w 92"/>
                <a:gd name="T113" fmla="*/ 29044 h 232"/>
                <a:gd name="T114" fmla="*/ 2147483647 w 92"/>
                <a:gd name="T115" fmla="*/ 28906 h 232"/>
                <a:gd name="T116" fmla="*/ 2147483647 w 92"/>
                <a:gd name="T117" fmla="*/ 20470 h 232"/>
                <a:gd name="T118" fmla="*/ 2147483647 w 92"/>
                <a:gd name="T119" fmla="*/ 29697 h 232"/>
                <a:gd name="T120" fmla="*/ 2147483647 w 92"/>
                <a:gd name="T121" fmla="*/ 27015 h 232"/>
                <a:gd name="T122" fmla="*/ 2147483647 w 92"/>
                <a:gd name="T123" fmla="*/ 22254 h 2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"/>
                <a:gd name="T187" fmla="*/ 0 h 232"/>
                <a:gd name="T188" fmla="*/ 92 w 92"/>
                <a:gd name="T189" fmla="*/ 232 h 2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" h="232">
                  <a:moveTo>
                    <a:pt x="0" y="103"/>
                  </a:move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1" y="91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2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2" y="110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3" y="107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1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1"/>
                  </a:lnTo>
                  <a:lnTo>
                    <a:pt x="4" y="114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5" y="117"/>
                  </a:lnTo>
                  <a:lnTo>
                    <a:pt x="5" y="118"/>
                  </a:lnTo>
                  <a:lnTo>
                    <a:pt x="5" y="117"/>
                  </a:lnTo>
                  <a:lnTo>
                    <a:pt x="5" y="116"/>
                  </a:lnTo>
                  <a:lnTo>
                    <a:pt x="5" y="115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0"/>
                  </a:lnTo>
                  <a:lnTo>
                    <a:pt x="6" y="97"/>
                  </a:lnTo>
                  <a:lnTo>
                    <a:pt x="6" y="93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1"/>
                  </a:lnTo>
                  <a:lnTo>
                    <a:pt x="7" y="86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9"/>
                  </a:lnTo>
                  <a:lnTo>
                    <a:pt x="7" y="113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6"/>
                  </a:lnTo>
                  <a:lnTo>
                    <a:pt x="8" y="121"/>
                  </a:lnTo>
                  <a:lnTo>
                    <a:pt x="8" y="123"/>
                  </a:lnTo>
                  <a:lnTo>
                    <a:pt x="8" y="122"/>
                  </a:lnTo>
                  <a:lnTo>
                    <a:pt x="8" y="116"/>
                  </a:lnTo>
                  <a:lnTo>
                    <a:pt x="8" y="109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8" y="96"/>
                  </a:lnTo>
                  <a:lnTo>
                    <a:pt x="8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8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2"/>
                  </a:lnTo>
                  <a:lnTo>
                    <a:pt x="9" y="113"/>
                  </a:lnTo>
                  <a:lnTo>
                    <a:pt x="10" y="116"/>
                  </a:lnTo>
                  <a:lnTo>
                    <a:pt x="10" y="117"/>
                  </a:lnTo>
                  <a:lnTo>
                    <a:pt x="10" y="118"/>
                  </a:lnTo>
                  <a:lnTo>
                    <a:pt x="10" y="120"/>
                  </a:lnTo>
                  <a:lnTo>
                    <a:pt x="10" y="121"/>
                  </a:lnTo>
                  <a:lnTo>
                    <a:pt x="10" y="120"/>
                  </a:lnTo>
                  <a:lnTo>
                    <a:pt x="10" y="119"/>
                  </a:lnTo>
                  <a:lnTo>
                    <a:pt x="11" y="117"/>
                  </a:lnTo>
                  <a:lnTo>
                    <a:pt x="11" y="115"/>
                  </a:lnTo>
                  <a:lnTo>
                    <a:pt x="11" y="112"/>
                  </a:lnTo>
                  <a:lnTo>
                    <a:pt x="11" y="109"/>
                  </a:lnTo>
                  <a:lnTo>
                    <a:pt x="11" y="106"/>
                  </a:lnTo>
                  <a:lnTo>
                    <a:pt x="11" y="103"/>
                  </a:lnTo>
                  <a:lnTo>
                    <a:pt x="11" y="100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0"/>
                  </a:lnTo>
                  <a:lnTo>
                    <a:pt x="12" y="87"/>
                  </a:lnTo>
                  <a:lnTo>
                    <a:pt x="12" y="84"/>
                  </a:lnTo>
                  <a:lnTo>
                    <a:pt x="12" y="82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5"/>
                  </a:lnTo>
                  <a:lnTo>
                    <a:pt x="12" y="72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3" y="94"/>
                  </a:lnTo>
                  <a:lnTo>
                    <a:pt x="13" y="108"/>
                  </a:lnTo>
                  <a:lnTo>
                    <a:pt x="13" y="105"/>
                  </a:lnTo>
                  <a:lnTo>
                    <a:pt x="13" y="119"/>
                  </a:lnTo>
                  <a:lnTo>
                    <a:pt x="13" y="124"/>
                  </a:lnTo>
                  <a:lnTo>
                    <a:pt x="13" y="119"/>
                  </a:lnTo>
                  <a:lnTo>
                    <a:pt x="13" y="126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8"/>
                  </a:lnTo>
                  <a:lnTo>
                    <a:pt x="14" y="103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14" y="93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4" y="86"/>
                  </a:lnTo>
                  <a:lnTo>
                    <a:pt x="14" y="91"/>
                  </a:lnTo>
                  <a:lnTo>
                    <a:pt x="14" y="95"/>
                  </a:lnTo>
                  <a:lnTo>
                    <a:pt x="15" y="100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5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6" y="115"/>
                  </a:lnTo>
                  <a:lnTo>
                    <a:pt x="16" y="114"/>
                  </a:lnTo>
                  <a:lnTo>
                    <a:pt x="16" y="115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19"/>
                  </a:lnTo>
                  <a:lnTo>
                    <a:pt x="16" y="117"/>
                  </a:lnTo>
                  <a:lnTo>
                    <a:pt x="16" y="115"/>
                  </a:lnTo>
                  <a:lnTo>
                    <a:pt x="17" y="111"/>
                  </a:lnTo>
                  <a:lnTo>
                    <a:pt x="17" y="106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8" y="75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8" y="68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18" y="105"/>
                  </a:lnTo>
                  <a:lnTo>
                    <a:pt x="18" y="98"/>
                  </a:lnTo>
                  <a:lnTo>
                    <a:pt x="18" y="116"/>
                  </a:lnTo>
                  <a:lnTo>
                    <a:pt x="18" y="112"/>
                  </a:lnTo>
                  <a:lnTo>
                    <a:pt x="18" y="118"/>
                  </a:lnTo>
                  <a:lnTo>
                    <a:pt x="19" y="114"/>
                  </a:lnTo>
                  <a:lnTo>
                    <a:pt x="19" y="132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28"/>
                  </a:lnTo>
                  <a:lnTo>
                    <a:pt x="19" y="125"/>
                  </a:lnTo>
                  <a:lnTo>
                    <a:pt x="19" y="126"/>
                  </a:lnTo>
                  <a:lnTo>
                    <a:pt x="19" y="119"/>
                  </a:lnTo>
                  <a:lnTo>
                    <a:pt x="19" y="120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90"/>
                  </a:lnTo>
                  <a:lnTo>
                    <a:pt x="19" y="91"/>
                  </a:lnTo>
                  <a:lnTo>
                    <a:pt x="19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94"/>
                  </a:lnTo>
                  <a:lnTo>
                    <a:pt x="20" y="99"/>
                  </a:lnTo>
                  <a:lnTo>
                    <a:pt x="20" y="103"/>
                  </a:lnTo>
                  <a:lnTo>
                    <a:pt x="20" y="114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1" y="118"/>
                  </a:lnTo>
                  <a:lnTo>
                    <a:pt x="21" y="12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1" y="119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22" y="125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2" y="110"/>
                  </a:lnTo>
                  <a:lnTo>
                    <a:pt x="22" y="105"/>
                  </a:lnTo>
                  <a:lnTo>
                    <a:pt x="22" y="100"/>
                  </a:lnTo>
                  <a:lnTo>
                    <a:pt x="22" y="92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80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3" y="65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70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108"/>
                  </a:lnTo>
                  <a:lnTo>
                    <a:pt x="24" y="95"/>
                  </a:lnTo>
                  <a:lnTo>
                    <a:pt x="24" y="120"/>
                  </a:lnTo>
                  <a:lnTo>
                    <a:pt x="24" y="113"/>
                  </a:lnTo>
                  <a:lnTo>
                    <a:pt x="24" y="134"/>
                  </a:lnTo>
                  <a:lnTo>
                    <a:pt x="24" y="137"/>
                  </a:lnTo>
                  <a:lnTo>
                    <a:pt x="24" y="127"/>
                  </a:lnTo>
                  <a:lnTo>
                    <a:pt x="24" y="123"/>
                  </a:lnTo>
                  <a:lnTo>
                    <a:pt x="24" y="118"/>
                  </a:lnTo>
                  <a:lnTo>
                    <a:pt x="25" y="101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5" y="87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5" y="85"/>
                  </a:lnTo>
                  <a:lnTo>
                    <a:pt x="25" y="95"/>
                  </a:lnTo>
                  <a:lnTo>
                    <a:pt x="25" y="102"/>
                  </a:lnTo>
                  <a:lnTo>
                    <a:pt x="26" y="111"/>
                  </a:lnTo>
                  <a:lnTo>
                    <a:pt x="26" y="117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6" y="124"/>
                  </a:lnTo>
                  <a:lnTo>
                    <a:pt x="26" y="119"/>
                  </a:lnTo>
                  <a:lnTo>
                    <a:pt x="26" y="125"/>
                  </a:lnTo>
                  <a:lnTo>
                    <a:pt x="26" y="123"/>
                  </a:lnTo>
                  <a:lnTo>
                    <a:pt x="26" y="119"/>
                  </a:lnTo>
                  <a:lnTo>
                    <a:pt x="26" y="121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7" y="126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0"/>
                  </a:lnTo>
                  <a:lnTo>
                    <a:pt x="27" y="125"/>
                  </a:lnTo>
                  <a:lnTo>
                    <a:pt x="27" y="120"/>
                  </a:lnTo>
                  <a:lnTo>
                    <a:pt x="27" y="118"/>
                  </a:lnTo>
                  <a:lnTo>
                    <a:pt x="27" y="114"/>
                  </a:lnTo>
                  <a:lnTo>
                    <a:pt x="27" y="107"/>
                  </a:lnTo>
                  <a:lnTo>
                    <a:pt x="28" y="101"/>
                  </a:lnTo>
                  <a:lnTo>
                    <a:pt x="28" y="96"/>
                  </a:lnTo>
                  <a:lnTo>
                    <a:pt x="28" y="89"/>
                  </a:lnTo>
                  <a:lnTo>
                    <a:pt x="28" y="82"/>
                  </a:lnTo>
                  <a:lnTo>
                    <a:pt x="28" y="78"/>
                  </a:lnTo>
                  <a:lnTo>
                    <a:pt x="28" y="72"/>
                  </a:lnTo>
                  <a:lnTo>
                    <a:pt x="28" y="65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9" y="100"/>
                  </a:lnTo>
                  <a:lnTo>
                    <a:pt x="29" y="114"/>
                  </a:lnTo>
                  <a:lnTo>
                    <a:pt x="29" y="101"/>
                  </a:lnTo>
                  <a:lnTo>
                    <a:pt x="29" y="128"/>
                  </a:lnTo>
                  <a:lnTo>
                    <a:pt x="29" y="124"/>
                  </a:lnTo>
                  <a:lnTo>
                    <a:pt x="29" y="143"/>
                  </a:lnTo>
                  <a:lnTo>
                    <a:pt x="29" y="156"/>
                  </a:lnTo>
                  <a:lnTo>
                    <a:pt x="29" y="154"/>
                  </a:lnTo>
                  <a:lnTo>
                    <a:pt x="29" y="131"/>
                  </a:lnTo>
                  <a:lnTo>
                    <a:pt x="30" y="119"/>
                  </a:lnTo>
                  <a:lnTo>
                    <a:pt x="30" y="113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9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84"/>
                  </a:lnTo>
                  <a:lnTo>
                    <a:pt x="30" y="82"/>
                  </a:lnTo>
                  <a:lnTo>
                    <a:pt x="30" y="86"/>
                  </a:lnTo>
                  <a:lnTo>
                    <a:pt x="30" y="104"/>
                  </a:lnTo>
                  <a:lnTo>
                    <a:pt x="31" y="118"/>
                  </a:lnTo>
                  <a:lnTo>
                    <a:pt x="31" y="125"/>
                  </a:lnTo>
                  <a:lnTo>
                    <a:pt x="31" y="120"/>
                  </a:lnTo>
                  <a:lnTo>
                    <a:pt x="31" y="122"/>
                  </a:lnTo>
                  <a:lnTo>
                    <a:pt x="31" y="127"/>
                  </a:lnTo>
                  <a:lnTo>
                    <a:pt x="31" y="126"/>
                  </a:lnTo>
                  <a:lnTo>
                    <a:pt x="31" y="111"/>
                  </a:lnTo>
                  <a:lnTo>
                    <a:pt x="31" y="99"/>
                  </a:lnTo>
                  <a:lnTo>
                    <a:pt x="31" y="93"/>
                  </a:lnTo>
                  <a:lnTo>
                    <a:pt x="31" y="94"/>
                  </a:lnTo>
                  <a:lnTo>
                    <a:pt x="32" y="94"/>
                  </a:lnTo>
                  <a:lnTo>
                    <a:pt x="32" y="117"/>
                  </a:lnTo>
                  <a:lnTo>
                    <a:pt x="32" y="123"/>
                  </a:lnTo>
                  <a:lnTo>
                    <a:pt x="32" y="143"/>
                  </a:lnTo>
                  <a:lnTo>
                    <a:pt x="32" y="151"/>
                  </a:lnTo>
                  <a:lnTo>
                    <a:pt x="32" y="149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32" y="133"/>
                  </a:lnTo>
                  <a:lnTo>
                    <a:pt x="32" y="129"/>
                  </a:lnTo>
                  <a:lnTo>
                    <a:pt x="32" y="133"/>
                  </a:lnTo>
                  <a:lnTo>
                    <a:pt x="32" y="119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0"/>
                  </a:lnTo>
                  <a:lnTo>
                    <a:pt x="33" y="101"/>
                  </a:lnTo>
                  <a:lnTo>
                    <a:pt x="33" y="107"/>
                  </a:lnTo>
                  <a:lnTo>
                    <a:pt x="33" y="99"/>
                  </a:lnTo>
                  <a:lnTo>
                    <a:pt x="33" y="98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96"/>
                  </a:lnTo>
                  <a:lnTo>
                    <a:pt x="33" y="85"/>
                  </a:lnTo>
                  <a:lnTo>
                    <a:pt x="33" y="75"/>
                  </a:lnTo>
                  <a:lnTo>
                    <a:pt x="34" y="54"/>
                  </a:lnTo>
                  <a:lnTo>
                    <a:pt x="34" y="4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4" y="63"/>
                  </a:lnTo>
                  <a:lnTo>
                    <a:pt x="34" y="117"/>
                  </a:lnTo>
                  <a:lnTo>
                    <a:pt x="34" y="184"/>
                  </a:lnTo>
                  <a:lnTo>
                    <a:pt x="34" y="177"/>
                  </a:lnTo>
                  <a:lnTo>
                    <a:pt x="34" y="156"/>
                  </a:lnTo>
                  <a:lnTo>
                    <a:pt x="35" y="157"/>
                  </a:lnTo>
                  <a:lnTo>
                    <a:pt x="35" y="152"/>
                  </a:lnTo>
                  <a:lnTo>
                    <a:pt x="35" y="156"/>
                  </a:lnTo>
                  <a:lnTo>
                    <a:pt x="35" y="134"/>
                  </a:lnTo>
                  <a:lnTo>
                    <a:pt x="35" y="135"/>
                  </a:lnTo>
                  <a:lnTo>
                    <a:pt x="35" y="98"/>
                  </a:lnTo>
                  <a:lnTo>
                    <a:pt x="35" y="41"/>
                  </a:lnTo>
                  <a:lnTo>
                    <a:pt x="35" y="68"/>
                  </a:lnTo>
                  <a:lnTo>
                    <a:pt x="35" y="42"/>
                  </a:lnTo>
                  <a:lnTo>
                    <a:pt x="35" y="67"/>
                  </a:lnTo>
                  <a:lnTo>
                    <a:pt x="35" y="63"/>
                  </a:lnTo>
                  <a:lnTo>
                    <a:pt x="35" y="66"/>
                  </a:lnTo>
                  <a:lnTo>
                    <a:pt x="35" y="89"/>
                  </a:lnTo>
                  <a:lnTo>
                    <a:pt x="35" y="123"/>
                  </a:lnTo>
                  <a:lnTo>
                    <a:pt x="35" y="163"/>
                  </a:lnTo>
                  <a:lnTo>
                    <a:pt x="36" y="140"/>
                  </a:lnTo>
                  <a:lnTo>
                    <a:pt x="36" y="141"/>
                  </a:lnTo>
                  <a:lnTo>
                    <a:pt x="36" y="132"/>
                  </a:lnTo>
                  <a:lnTo>
                    <a:pt x="36" y="103"/>
                  </a:lnTo>
                  <a:lnTo>
                    <a:pt x="36" y="70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71"/>
                  </a:lnTo>
                  <a:lnTo>
                    <a:pt x="36" y="80"/>
                  </a:lnTo>
                  <a:lnTo>
                    <a:pt x="36" y="120"/>
                  </a:lnTo>
                  <a:lnTo>
                    <a:pt x="37" y="144"/>
                  </a:lnTo>
                  <a:lnTo>
                    <a:pt x="37" y="154"/>
                  </a:lnTo>
                  <a:lnTo>
                    <a:pt x="37" y="152"/>
                  </a:lnTo>
                  <a:lnTo>
                    <a:pt x="37" y="166"/>
                  </a:lnTo>
                  <a:lnTo>
                    <a:pt x="37" y="145"/>
                  </a:lnTo>
                  <a:lnTo>
                    <a:pt x="37" y="117"/>
                  </a:lnTo>
                  <a:lnTo>
                    <a:pt x="37" y="98"/>
                  </a:lnTo>
                  <a:lnTo>
                    <a:pt x="37" y="103"/>
                  </a:lnTo>
                  <a:lnTo>
                    <a:pt x="37" y="98"/>
                  </a:lnTo>
                  <a:lnTo>
                    <a:pt x="37" y="102"/>
                  </a:lnTo>
                  <a:lnTo>
                    <a:pt x="38" y="131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31"/>
                  </a:lnTo>
                  <a:lnTo>
                    <a:pt x="38" y="108"/>
                  </a:lnTo>
                  <a:lnTo>
                    <a:pt x="38" y="81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9" y="82"/>
                  </a:lnTo>
                  <a:lnTo>
                    <a:pt x="39" y="81"/>
                  </a:lnTo>
                  <a:lnTo>
                    <a:pt x="39" y="85"/>
                  </a:lnTo>
                  <a:lnTo>
                    <a:pt x="39" y="81"/>
                  </a:lnTo>
                  <a:lnTo>
                    <a:pt x="39" y="63"/>
                  </a:lnTo>
                  <a:lnTo>
                    <a:pt x="39" y="47"/>
                  </a:lnTo>
                  <a:lnTo>
                    <a:pt x="39" y="38"/>
                  </a:lnTo>
                  <a:lnTo>
                    <a:pt x="39" y="36"/>
                  </a:lnTo>
                  <a:lnTo>
                    <a:pt x="39" y="55"/>
                  </a:lnTo>
                  <a:lnTo>
                    <a:pt x="39" y="153"/>
                  </a:lnTo>
                  <a:lnTo>
                    <a:pt x="40" y="201"/>
                  </a:lnTo>
                  <a:lnTo>
                    <a:pt x="40" y="162"/>
                  </a:lnTo>
                  <a:lnTo>
                    <a:pt x="40" y="146"/>
                  </a:lnTo>
                  <a:lnTo>
                    <a:pt x="40" y="131"/>
                  </a:lnTo>
                  <a:lnTo>
                    <a:pt x="40" y="114"/>
                  </a:lnTo>
                  <a:lnTo>
                    <a:pt x="40" y="29"/>
                  </a:lnTo>
                  <a:lnTo>
                    <a:pt x="40" y="40"/>
                  </a:lnTo>
                  <a:lnTo>
                    <a:pt x="40" y="19"/>
                  </a:lnTo>
                  <a:lnTo>
                    <a:pt x="40" y="40"/>
                  </a:lnTo>
                  <a:lnTo>
                    <a:pt x="40" y="84"/>
                  </a:lnTo>
                  <a:lnTo>
                    <a:pt x="40" y="106"/>
                  </a:lnTo>
                  <a:lnTo>
                    <a:pt x="41" y="133"/>
                  </a:lnTo>
                  <a:lnTo>
                    <a:pt x="41" y="175"/>
                  </a:lnTo>
                  <a:lnTo>
                    <a:pt x="41" y="146"/>
                  </a:lnTo>
                  <a:lnTo>
                    <a:pt x="41" y="176"/>
                  </a:lnTo>
                  <a:lnTo>
                    <a:pt x="41" y="146"/>
                  </a:lnTo>
                  <a:lnTo>
                    <a:pt x="41" y="108"/>
                  </a:lnTo>
                  <a:lnTo>
                    <a:pt x="41" y="86"/>
                  </a:lnTo>
                  <a:lnTo>
                    <a:pt x="41" y="62"/>
                  </a:lnTo>
                  <a:lnTo>
                    <a:pt x="41" y="50"/>
                  </a:lnTo>
                  <a:lnTo>
                    <a:pt x="41" y="53"/>
                  </a:lnTo>
                  <a:lnTo>
                    <a:pt x="41" y="92"/>
                  </a:lnTo>
                  <a:lnTo>
                    <a:pt x="41" y="124"/>
                  </a:lnTo>
                  <a:lnTo>
                    <a:pt x="42" y="144"/>
                  </a:lnTo>
                  <a:lnTo>
                    <a:pt x="42" y="148"/>
                  </a:lnTo>
                  <a:lnTo>
                    <a:pt x="42" y="130"/>
                  </a:lnTo>
                  <a:lnTo>
                    <a:pt x="42" y="98"/>
                  </a:lnTo>
                  <a:lnTo>
                    <a:pt x="42" y="117"/>
                  </a:lnTo>
                  <a:lnTo>
                    <a:pt x="42" y="109"/>
                  </a:lnTo>
                  <a:lnTo>
                    <a:pt x="42" y="110"/>
                  </a:lnTo>
                  <a:lnTo>
                    <a:pt x="42" y="122"/>
                  </a:lnTo>
                  <a:lnTo>
                    <a:pt x="42" y="131"/>
                  </a:lnTo>
                  <a:lnTo>
                    <a:pt x="43" y="149"/>
                  </a:lnTo>
                  <a:lnTo>
                    <a:pt x="43" y="146"/>
                  </a:lnTo>
                  <a:lnTo>
                    <a:pt x="43" y="124"/>
                  </a:lnTo>
                  <a:lnTo>
                    <a:pt x="43" y="133"/>
                  </a:lnTo>
                  <a:lnTo>
                    <a:pt x="43" y="118"/>
                  </a:lnTo>
                  <a:lnTo>
                    <a:pt x="43" y="109"/>
                  </a:lnTo>
                  <a:lnTo>
                    <a:pt x="43" y="104"/>
                  </a:lnTo>
                  <a:lnTo>
                    <a:pt x="43" y="110"/>
                  </a:lnTo>
                  <a:lnTo>
                    <a:pt x="43" y="109"/>
                  </a:lnTo>
                  <a:lnTo>
                    <a:pt x="43" y="92"/>
                  </a:lnTo>
                  <a:lnTo>
                    <a:pt x="44" y="101"/>
                  </a:lnTo>
                  <a:lnTo>
                    <a:pt x="44" y="97"/>
                  </a:lnTo>
                  <a:lnTo>
                    <a:pt x="44" y="83"/>
                  </a:lnTo>
                  <a:lnTo>
                    <a:pt x="44" y="72"/>
                  </a:lnTo>
                  <a:lnTo>
                    <a:pt x="44" y="59"/>
                  </a:lnTo>
                  <a:lnTo>
                    <a:pt x="44" y="32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4" y="59"/>
                  </a:lnTo>
                  <a:lnTo>
                    <a:pt x="45" y="168"/>
                  </a:lnTo>
                  <a:lnTo>
                    <a:pt x="45" y="232"/>
                  </a:lnTo>
                  <a:lnTo>
                    <a:pt x="45" y="212"/>
                  </a:lnTo>
                  <a:lnTo>
                    <a:pt x="45" y="153"/>
                  </a:lnTo>
                  <a:lnTo>
                    <a:pt x="45" y="105"/>
                  </a:lnTo>
                  <a:lnTo>
                    <a:pt x="45" y="93"/>
                  </a:lnTo>
                  <a:lnTo>
                    <a:pt x="45" y="14"/>
                  </a:lnTo>
                  <a:lnTo>
                    <a:pt x="45" y="30"/>
                  </a:lnTo>
                  <a:lnTo>
                    <a:pt x="45" y="0"/>
                  </a:lnTo>
                  <a:lnTo>
                    <a:pt x="45" y="30"/>
                  </a:lnTo>
                  <a:lnTo>
                    <a:pt x="45" y="108"/>
                  </a:lnTo>
                  <a:lnTo>
                    <a:pt x="46" y="135"/>
                  </a:lnTo>
                  <a:lnTo>
                    <a:pt x="46" y="153"/>
                  </a:lnTo>
                  <a:lnTo>
                    <a:pt x="46" y="176"/>
                  </a:lnTo>
                  <a:lnTo>
                    <a:pt x="46" y="130"/>
                  </a:lnTo>
                  <a:lnTo>
                    <a:pt x="46" y="67"/>
                  </a:lnTo>
                  <a:lnTo>
                    <a:pt x="46" y="54"/>
                  </a:lnTo>
                  <a:lnTo>
                    <a:pt x="46" y="59"/>
                  </a:lnTo>
                  <a:lnTo>
                    <a:pt x="46" y="51"/>
                  </a:lnTo>
                  <a:lnTo>
                    <a:pt x="46" y="59"/>
                  </a:lnTo>
                  <a:lnTo>
                    <a:pt x="46" y="70"/>
                  </a:lnTo>
                  <a:lnTo>
                    <a:pt x="47" y="123"/>
                  </a:lnTo>
                  <a:lnTo>
                    <a:pt x="47" y="161"/>
                  </a:lnTo>
                  <a:lnTo>
                    <a:pt x="47" y="153"/>
                  </a:lnTo>
                  <a:lnTo>
                    <a:pt x="47" y="130"/>
                  </a:lnTo>
                  <a:lnTo>
                    <a:pt x="47" y="105"/>
                  </a:lnTo>
                  <a:lnTo>
                    <a:pt x="47" y="80"/>
                  </a:lnTo>
                  <a:lnTo>
                    <a:pt x="47" y="102"/>
                  </a:lnTo>
                  <a:lnTo>
                    <a:pt x="47" y="63"/>
                  </a:lnTo>
                  <a:lnTo>
                    <a:pt x="47" y="102"/>
                  </a:lnTo>
                  <a:lnTo>
                    <a:pt x="47" y="136"/>
                  </a:lnTo>
                  <a:lnTo>
                    <a:pt x="47" y="150"/>
                  </a:lnTo>
                  <a:lnTo>
                    <a:pt x="48" y="166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25"/>
                  </a:lnTo>
                  <a:lnTo>
                    <a:pt x="48" y="90"/>
                  </a:lnTo>
                  <a:lnTo>
                    <a:pt x="48" y="105"/>
                  </a:lnTo>
                  <a:lnTo>
                    <a:pt x="48" y="92"/>
                  </a:lnTo>
                  <a:lnTo>
                    <a:pt x="48" y="104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0"/>
                  </a:lnTo>
                  <a:lnTo>
                    <a:pt x="48" y="130"/>
                  </a:lnTo>
                  <a:lnTo>
                    <a:pt x="49" y="117"/>
                  </a:lnTo>
                  <a:lnTo>
                    <a:pt x="49" y="131"/>
                  </a:lnTo>
                  <a:lnTo>
                    <a:pt x="49" y="117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9" y="88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9" y="46"/>
                  </a:lnTo>
                  <a:lnTo>
                    <a:pt x="49" y="29"/>
                  </a:lnTo>
                  <a:lnTo>
                    <a:pt x="50" y="56"/>
                  </a:lnTo>
                  <a:lnTo>
                    <a:pt x="50" y="70"/>
                  </a:lnTo>
                  <a:lnTo>
                    <a:pt x="50" y="178"/>
                  </a:lnTo>
                  <a:lnTo>
                    <a:pt x="50" y="217"/>
                  </a:lnTo>
                  <a:lnTo>
                    <a:pt x="50" y="195"/>
                  </a:lnTo>
                  <a:lnTo>
                    <a:pt x="50" y="139"/>
                  </a:lnTo>
                  <a:lnTo>
                    <a:pt x="50" y="98"/>
                  </a:lnTo>
                  <a:lnTo>
                    <a:pt x="50" y="80"/>
                  </a:lnTo>
                  <a:lnTo>
                    <a:pt x="50" y="85"/>
                  </a:lnTo>
                  <a:lnTo>
                    <a:pt x="50" y="22"/>
                  </a:lnTo>
                  <a:lnTo>
                    <a:pt x="50" y="49"/>
                  </a:lnTo>
                  <a:lnTo>
                    <a:pt x="50" y="14"/>
                  </a:lnTo>
                  <a:lnTo>
                    <a:pt x="51" y="49"/>
                  </a:lnTo>
                  <a:lnTo>
                    <a:pt x="51" y="120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2"/>
                  </a:lnTo>
                  <a:lnTo>
                    <a:pt x="51" y="140"/>
                  </a:lnTo>
                  <a:lnTo>
                    <a:pt x="51" y="133"/>
                  </a:lnTo>
                  <a:lnTo>
                    <a:pt x="51" y="156"/>
                  </a:lnTo>
                  <a:lnTo>
                    <a:pt x="51" y="133"/>
                  </a:lnTo>
                  <a:lnTo>
                    <a:pt x="51" y="56"/>
                  </a:lnTo>
                  <a:lnTo>
                    <a:pt x="51" y="47"/>
                  </a:lnTo>
                  <a:lnTo>
                    <a:pt x="51" y="68"/>
                  </a:lnTo>
                  <a:lnTo>
                    <a:pt x="52" y="89"/>
                  </a:lnTo>
                  <a:lnTo>
                    <a:pt x="52" y="111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52" y="156"/>
                  </a:lnTo>
                  <a:lnTo>
                    <a:pt x="52" y="142"/>
                  </a:lnTo>
                  <a:lnTo>
                    <a:pt x="52" y="114"/>
                  </a:lnTo>
                  <a:lnTo>
                    <a:pt x="52" y="88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70"/>
                  </a:lnTo>
                  <a:lnTo>
                    <a:pt x="53" y="83"/>
                  </a:lnTo>
                  <a:lnTo>
                    <a:pt x="53" y="145"/>
                  </a:lnTo>
                  <a:lnTo>
                    <a:pt x="53" y="153"/>
                  </a:lnTo>
                  <a:lnTo>
                    <a:pt x="53" y="166"/>
                  </a:lnTo>
                  <a:lnTo>
                    <a:pt x="53" y="157"/>
                  </a:lnTo>
                  <a:lnTo>
                    <a:pt x="53" y="138"/>
                  </a:lnTo>
                  <a:lnTo>
                    <a:pt x="53" y="111"/>
                  </a:lnTo>
                  <a:lnTo>
                    <a:pt x="53" y="79"/>
                  </a:lnTo>
                  <a:lnTo>
                    <a:pt x="53" y="106"/>
                  </a:lnTo>
                  <a:lnTo>
                    <a:pt x="53" y="112"/>
                  </a:lnTo>
                  <a:lnTo>
                    <a:pt x="53" y="128"/>
                  </a:lnTo>
                  <a:lnTo>
                    <a:pt x="54" y="126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1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67"/>
                  </a:lnTo>
                  <a:lnTo>
                    <a:pt x="54" y="61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45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53"/>
                  </a:lnTo>
                  <a:lnTo>
                    <a:pt x="55" y="70"/>
                  </a:lnTo>
                  <a:lnTo>
                    <a:pt x="55" y="200"/>
                  </a:lnTo>
                  <a:lnTo>
                    <a:pt x="55" y="164"/>
                  </a:lnTo>
                  <a:lnTo>
                    <a:pt x="55" y="224"/>
                  </a:lnTo>
                  <a:lnTo>
                    <a:pt x="55" y="164"/>
                  </a:lnTo>
                  <a:lnTo>
                    <a:pt x="55" y="125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5" y="83"/>
                  </a:lnTo>
                  <a:lnTo>
                    <a:pt x="56" y="17"/>
                  </a:lnTo>
                  <a:lnTo>
                    <a:pt x="56" y="59"/>
                  </a:lnTo>
                  <a:lnTo>
                    <a:pt x="56" y="11"/>
                  </a:lnTo>
                  <a:lnTo>
                    <a:pt x="56" y="59"/>
                  </a:lnTo>
                  <a:lnTo>
                    <a:pt x="56" y="124"/>
                  </a:lnTo>
                  <a:lnTo>
                    <a:pt x="56" y="152"/>
                  </a:lnTo>
                  <a:lnTo>
                    <a:pt x="56" y="139"/>
                  </a:lnTo>
                  <a:lnTo>
                    <a:pt x="56" y="155"/>
                  </a:lnTo>
                  <a:lnTo>
                    <a:pt x="56" y="139"/>
                  </a:lnTo>
                  <a:lnTo>
                    <a:pt x="56" y="157"/>
                  </a:lnTo>
                  <a:lnTo>
                    <a:pt x="56" y="113"/>
                  </a:lnTo>
                  <a:lnTo>
                    <a:pt x="56" y="59"/>
                  </a:lnTo>
                  <a:lnTo>
                    <a:pt x="56" y="50"/>
                  </a:lnTo>
                  <a:lnTo>
                    <a:pt x="57" y="79"/>
                  </a:lnTo>
                  <a:lnTo>
                    <a:pt x="57" y="90"/>
                  </a:lnTo>
                  <a:lnTo>
                    <a:pt x="57" y="125"/>
                  </a:lnTo>
                  <a:lnTo>
                    <a:pt x="57" y="160"/>
                  </a:lnTo>
                  <a:lnTo>
                    <a:pt x="57" y="147"/>
                  </a:lnTo>
                  <a:lnTo>
                    <a:pt x="57" y="118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71"/>
                  </a:lnTo>
                  <a:lnTo>
                    <a:pt x="58" y="114"/>
                  </a:lnTo>
                  <a:lnTo>
                    <a:pt x="58" y="151"/>
                  </a:lnTo>
                  <a:lnTo>
                    <a:pt x="58" y="156"/>
                  </a:lnTo>
                  <a:lnTo>
                    <a:pt x="58" y="169"/>
                  </a:lnTo>
                  <a:lnTo>
                    <a:pt x="58" y="161"/>
                  </a:lnTo>
                  <a:lnTo>
                    <a:pt x="58" y="141"/>
                  </a:lnTo>
                  <a:lnTo>
                    <a:pt x="58" y="100"/>
                  </a:lnTo>
                  <a:lnTo>
                    <a:pt x="58" y="82"/>
                  </a:lnTo>
                  <a:lnTo>
                    <a:pt x="58" y="87"/>
                  </a:lnTo>
                  <a:lnTo>
                    <a:pt x="58" y="111"/>
                  </a:lnTo>
                  <a:lnTo>
                    <a:pt x="58" y="113"/>
                  </a:lnTo>
                  <a:lnTo>
                    <a:pt x="59" y="113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59" y="118"/>
                  </a:lnTo>
                  <a:lnTo>
                    <a:pt x="59" y="102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56"/>
                  </a:lnTo>
                  <a:lnTo>
                    <a:pt x="59" y="49"/>
                  </a:lnTo>
                  <a:lnTo>
                    <a:pt x="59" y="40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60" y="73"/>
                  </a:lnTo>
                  <a:lnTo>
                    <a:pt x="60" y="191"/>
                  </a:lnTo>
                  <a:lnTo>
                    <a:pt x="60" y="219"/>
                  </a:lnTo>
                  <a:lnTo>
                    <a:pt x="60" y="193"/>
                  </a:lnTo>
                  <a:lnTo>
                    <a:pt x="60" y="140"/>
                  </a:lnTo>
                  <a:lnTo>
                    <a:pt x="60" y="109"/>
                  </a:lnTo>
                  <a:lnTo>
                    <a:pt x="60" y="84"/>
                  </a:lnTo>
                  <a:lnTo>
                    <a:pt x="61" y="22"/>
                  </a:lnTo>
                  <a:lnTo>
                    <a:pt x="61" y="39"/>
                  </a:lnTo>
                  <a:lnTo>
                    <a:pt x="61" y="10"/>
                  </a:lnTo>
                  <a:lnTo>
                    <a:pt x="61" y="39"/>
                  </a:lnTo>
                  <a:lnTo>
                    <a:pt x="61" y="109"/>
                  </a:lnTo>
                  <a:lnTo>
                    <a:pt x="61" y="135"/>
                  </a:lnTo>
                  <a:lnTo>
                    <a:pt x="61" y="149"/>
                  </a:lnTo>
                  <a:lnTo>
                    <a:pt x="61" y="146"/>
                  </a:lnTo>
                  <a:lnTo>
                    <a:pt x="61" y="154"/>
                  </a:lnTo>
                  <a:lnTo>
                    <a:pt x="61" y="137"/>
                  </a:lnTo>
                  <a:lnTo>
                    <a:pt x="61" y="164"/>
                  </a:lnTo>
                  <a:lnTo>
                    <a:pt x="61" y="137"/>
                  </a:lnTo>
                  <a:lnTo>
                    <a:pt x="61" y="72"/>
                  </a:lnTo>
                  <a:lnTo>
                    <a:pt x="61" y="52"/>
                  </a:lnTo>
                  <a:lnTo>
                    <a:pt x="62" y="47"/>
                  </a:lnTo>
                  <a:lnTo>
                    <a:pt x="62" y="51"/>
                  </a:lnTo>
                  <a:lnTo>
                    <a:pt x="62" y="70"/>
                  </a:lnTo>
                  <a:lnTo>
                    <a:pt x="62" y="85"/>
                  </a:lnTo>
                  <a:lnTo>
                    <a:pt x="62" y="148"/>
                  </a:lnTo>
                  <a:lnTo>
                    <a:pt x="62" y="155"/>
                  </a:lnTo>
                  <a:lnTo>
                    <a:pt x="62" y="140"/>
                  </a:lnTo>
                  <a:lnTo>
                    <a:pt x="62" y="110"/>
                  </a:lnTo>
                  <a:lnTo>
                    <a:pt x="62" y="90"/>
                  </a:lnTo>
                  <a:lnTo>
                    <a:pt x="63" y="80"/>
                  </a:lnTo>
                  <a:lnTo>
                    <a:pt x="63" y="88"/>
                  </a:lnTo>
                  <a:lnTo>
                    <a:pt x="63" y="112"/>
                  </a:lnTo>
                  <a:lnTo>
                    <a:pt x="63" y="129"/>
                  </a:lnTo>
                  <a:lnTo>
                    <a:pt x="63" y="151"/>
                  </a:lnTo>
                  <a:lnTo>
                    <a:pt x="63" y="149"/>
                  </a:lnTo>
                  <a:lnTo>
                    <a:pt x="63" y="154"/>
                  </a:lnTo>
                  <a:lnTo>
                    <a:pt x="63" y="149"/>
                  </a:lnTo>
                  <a:lnTo>
                    <a:pt x="63" y="133"/>
                  </a:lnTo>
                  <a:lnTo>
                    <a:pt x="63" y="107"/>
                  </a:lnTo>
                  <a:lnTo>
                    <a:pt x="63" y="112"/>
                  </a:lnTo>
                  <a:lnTo>
                    <a:pt x="64" y="95"/>
                  </a:lnTo>
                  <a:lnTo>
                    <a:pt x="64" y="102"/>
                  </a:lnTo>
                  <a:lnTo>
                    <a:pt x="64" y="103"/>
                  </a:lnTo>
                  <a:lnTo>
                    <a:pt x="64" y="101"/>
                  </a:lnTo>
                  <a:lnTo>
                    <a:pt x="64" y="105"/>
                  </a:lnTo>
                  <a:lnTo>
                    <a:pt x="64" y="101"/>
                  </a:lnTo>
                  <a:lnTo>
                    <a:pt x="64" y="88"/>
                  </a:lnTo>
                  <a:lnTo>
                    <a:pt x="64" y="84"/>
                  </a:lnTo>
                  <a:lnTo>
                    <a:pt x="64" y="87"/>
                  </a:lnTo>
                  <a:lnTo>
                    <a:pt x="64" y="68"/>
                  </a:lnTo>
                  <a:lnTo>
                    <a:pt x="64" y="46"/>
                  </a:lnTo>
                  <a:lnTo>
                    <a:pt x="64" y="28"/>
                  </a:lnTo>
                  <a:lnTo>
                    <a:pt x="65" y="18"/>
                  </a:lnTo>
                  <a:lnTo>
                    <a:pt x="65" y="28"/>
                  </a:lnTo>
                  <a:lnTo>
                    <a:pt x="65" y="59"/>
                  </a:lnTo>
                  <a:lnTo>
                    <a:pt x="65" y="175"/>
                  </a:lnTo>
                  <a:lnTo>
                    <a:pt x="65" y="205"/>
                  </a:lnTo>
                  <a:lnTo>
                    <a:pt x="65" y="175"/>
                  </a:lnTo>
                  <a:lnTo>
                    <a:pt x="65" y="148"/>
                  </a:lnTo>
                  <a:lnTo>
                    <a:pt x="65" y="126"/>
                  </a:lnTo>
                  <a:lnTo>
                    <a:pt x="65" y="99"/>
                  </a:lnTo>
                  <a:lnTo>
                    <a:pt x="66" y="35"/>
                  </a:lnTo>
                  <a:lnTo>
                    <a:pt x="66" y="13"/>
                  </a:lnTo>
                  <a:lnTo>
                    <a:pt x="66" y="25"/>
                  </a:lnTo>
                  <a:lnTo>
                    <a:pt x="66" y="78"/>
                  </a:lnTo>
                  <a:lnTo>
                    <a:pt x="66" y="106"/>
                  </a:lnTo>
                  <a:lnTo>
                    <a:pt x="66" y="131"/>
                  </a:lnTo>
                  <a:lnTo>
                    <a:pt x="66" y="163"/>
                  </a:lnTo>
                  <a:lnTo>
                    <a:pt x="66" y="179"/>
                  </a:lnTo>
                  <a:lnTo>
                    <a:pt x="66" y="172"/>
                  </a:lnTo>
                  <a:lnTo>
                    <a:pt x="66" y="117"/>
                  </a:lnTo>
                  <a:lnTo>
                    <a:pt x="67" y="88"/>
                  </a:lnTo>
                  <a:lnTo>
                    <a:pt x="67" y="63"/>
                  </a:lnTo>
                  <a:lnTo>
                    <a:pt x="67" y="54"/>
                  </a:lnTo>
                  <a:lnTo>
                    <a:pt x="67" y="48"/>
                  </a:lnTo>
                  <a:lnTo>
                    <a:pt x="67" y="53"/>
                  </a:lnTo>
                  <a:lnTo>
                    <a:pt x="67" y="98"/>
                  </a:lnTo>
                  <a:lnTo>
                    <a:pt x="67" y="132"/>
                  </a:lnTo>
                  <a:lnTo>
                    <a:pt x="67" y="143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7" y="135"/>
                  </a:lnTo>
                  <a:lnTo>
                    <a:pt x="68" y="136"/>
                  </a:lnTo>
                  <a:lnTo>
                    <a:pt x="68" y="132"/>
                  </a:lnTo>
                  <a:lnTo>
                    <a:pt x="68" y="119"/>
                  </a:lnTo>
                  <a:lnTo>
                    <a:pt x="68" y="136"/>
                  </a:lnTo>
                  <a:lnTo>
                    <a:pt x="68" y="11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8" y="115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26"/>
                  </a:lnTo>
                  <a:lnTo>
                    <a:pt x="68" y="134"/>
                  </a:lnTo>
                  <a:lnTo>
                    <a:pt x="69" y="125"/>
                  </a:lnTo>
                  <a:lnTo>
                    <a:pt x="69" y="116"/>
                  </a:lnTo>
                  <a:lnTo>
                    <a:pt x="69" y="101"/>
                  </a:lnTo>
                  <a:lnTo>
                    <a:pt x="69" y="90"/>
                  </a:lnTo>
                  <a:lnTo>
                    <a:pt x="69" y="71"/>
                  </a:lnTo>
                  <a:lnTo>
                    <a:pt x="69" y="68"/>
                  </a:lnTo>
                  <a:lnTo>
                    <a:pt x="69" y="69"/>
                  </a:lnTo>
                  <a:lnTo>
                    <a:pt x="69" y="59"/>
                  </a:lnTo>
                  <a:lnTo>
                    <a:pt x="69" y="53"/>
                  </a:lnTo>
                  <a:lnTo>
                    <a:pt x="70" y="43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53"/>
                  </a:lnTo>
                  <a:lnTo>
                    <a:pt x="70" y="97"/>
                  </a:lnTo>
                  <a:lnTo>
                    <a:pt x="70" y="155"/>
                  </a:lnTo>
                  <a:lnTo>
                    <a:pt x="70" y="141"/>
                  </a:lnTo>
                  <a:lnTo>
                    <a:pt x="70" y="139"/>
                  </a:lnTo>
                  <a:lnTo>
                    <a:pt x="70" y="142"/>
                  </a:lnTo>
                  <a:lnTo>
                    <a:pt x="70" y="139"/>
                  </a:lnTo>
                  <a:lnTo>
                    <a:pt x="70" y="128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71" y="67"/>
                  </a:lnTo>
                  <a:lnTo>
                    <a:pt x="71" y="74"/>
                  </a:lnTo>
                  <a:lnTo>
                    <a:pt x="71" y="85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1" y="105"/>
                  </a:lnTo>
                  <a:lnTo>
                    <a:pt x="71" y="127"/>
                  </a:lnTo>
                  <a:lnTo>
                    <a:pt x="71" y="111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01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8"/>
                  </a:lnTo>
                  <a:lnTo>
                    <a:pt x="72" y="97"/>
                  </a:lnTo>
                  <a:lnTo>
                    <a:pt x="72" y="99"/>
                  </a:lnTo>
                  <a:lnTo>
                    <a:pt x="73" y="103"/>
                  </a:lnTo>
                  <a:lnTo>
                    <a:pt x="73" y="113"/>
                  </a:lnTo>
                  <a:lnTo>
                    <a:pt x="73" y="115"/>
                  </a:lnTo>
                  <a:lnTo>
                    <a:pt x="73" y="114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7"/>
                  </a:lnTo>
                  <a:lnTo>
                    <a:pt x="73" y="106"/>
                  </a:lnTo>
                  <a:lnTo>
                    <a:pt x="73" y="105"/>
                  </a:lnTo>
                  <a:lnTo>
                    <a:pt x="73" y="106"/>
                  </a:lnTo>
                  <a:lnTo>
                    <a:pt x="73" y="112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0"/>
                  </a:lnTo>
                  <a:lnTo>
                    <a:pt x="74" y="109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6"/>
                  </a:lnTo>
                  <a:lnTo>
                    <a:pt x="74" y="93"/>
                  </a:lnTo>
                  <a:lnTo>
                    <a:pt x="75" y="90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8"/>
                  </a:lnTo>
                  <a:lnTo>
                    <a:pt x="76" y="88"/>
                  </a:lnTo>
                  <a:lnTo>
                    <a:pt x="76" y="91"/>
                  </a:lnTo>
                  <a:lnTo>
                    <a:pt x="76" y="98"/>
                  </a:lnTo>
                  <a:lnTo>
                    <a:pt x="76" y="101"/>
                  </a:lnTo>
                  <a:lnTo>
                    <a:pt x="76" y="103"/>
                  </a:lnTo>
                  <a:lnTo>
                    <a:pt x="76" y="106"/>
                  </a:lnTo>
                  <a:lnTo>
                    <a:pt x="76" y="111"/>
                  </a:lnTo>
                  <a:lnTo>
                    <a:pt x="76" y="113"/>
                  </a:lnTo>
                  <a:lnTo>
                    <a:pt x="76" y="115"/>
                  </a:lnTo>
                  <a:lnTo>
                    <a:pt x="76" y="117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7" y="114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77" y="106"/>
                  </a:lnTo>
                  <a:lnTo>
                    <a:pt x="77" y="102"/>
                  </a:lnTo>
                  <a:lnTo>
                    <a:pt x="77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5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19"/>
                  </a:lnTo>
                  <a:lnTo>
                    <a:pt x="79" y="117"/>
                  </a:lnTo>
                  <a:lnTo>
                    <a:pt x="79" y="113"/>
                  </a:lnTo>
                  <a:lnTo>
                    <a:pt x="79" y="110"/>
                  </a:lnTo>
                  <a:lnTo>
                    <a:pt x="80" y="105"/>
                  </a:lnTo>
                  <a:lnTo>
                    <a:pt x="80" y="102"/>
                  </a:lnTo>
                  <a:lnTo>
                    <a:pt x="80" y="97"/>
                  </a:lnTo>
                  <a:lnTo>
                    <a:pt x="80" y="94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81" y="85"/>
                  </a:lnTo>
                  <a:lnTo>
                    <a:pt x="81" y="84"/>
                  </a:lnTo>
                  <a:lnTo>
                    <a:pt x="81" y="87"/>
                  </a:lnTo>
                  <a:lnTo>
                    <a:pt x="81" y="92"/>
                  </a:lnTo>
                  <a:lnTo>
                    <a:pt x="81" y="96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1" y="110"/>
                  </a:lnTo>
                  <a:lnTo>
                    <a:pt x="81" y="116"/>
                  </a:lnTo>
                  <a:lnTo>
                    <a:pt x="82" y="118"/>
                  </a:lnTo>
                  <a:lnTo>
                    <a:pt x="82" y="119"/>
                  </a:lnTo>
                  <a:lnTo>
                    <a:pt x="82" y="120"/>
                  </a:lnTo>
                  <a:lnTo>
                    <a:pt x="82" y="121"/>
                  </a:lnTo>
                  <a:lnTo>
                    <a:pt x="82" y="119"/>
                  </a:lnTo>
                  <a:lnTo>
                    <a:pt x="82" y="117"/>
                  </a:lnTo>
                  <a:lnTo>
                    <a:pt x="82" y="115"/>
                  </a:lnTo>
                  <a:lnTo>
                    <a:pt x="82" y="111"/>
                  </a:lnTo>
                  <a:lnTo>
                    <a:pt x="82" y="107"/>
                  </a:lnTo>
                  <a:lnTo>
                    <a:pt x="83" y="104"/>
                  </a:lnTo>
                  <a:lnTo>
                    <a:pt x="83" y="103"/>
                  </a:lnTo>
                  <a:lnTo>
                    <a:pt x="83" y="102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83" y="96"/>
                  </a:lnTo>
                  <a:lnTo>
                    <a:pt x="83" y="95"/>
                  </a:lnTo>
                  <a:lnTo>
                    <a:pt x="83" y="96"/>
                  </a:lnTo>
                  <a:lnTo>
                    <a:pt x="83" y="97"/>
                  </a:lnTo>
                  <a:lnTo>
                    <a:pt x="84" y="99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4" y="114"/>
                  </a:lnTo>
                  <a:lnTo>
                    <a:pt x="84" y="117"/>
                  </a:lnTo>
                  <a:lnTo>
                    <a:pt x="84" y="120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07"/>
                  </a:lnTo>
                  <a:lnTo>
                    <a:pt x="85" y="105"/>
                  </a:lnTo>
                  <a:lnTo>
                    <a:pt x="85" y="102"/>
                  </a:lnTo>
                  <a:lnTo>
                    <a:pt x="85" y="96"/>
                  </a:lnTo>
                  <a:lnTo>
                    <a:pt x="85" y="92"/>
                  </a:lnTo>
                  <a:lnTo>
                    <a:pt x="85" y="88"/>
                  </a:lnTo>
                  <a:lnTo>
                    <a:pt x="85" y="84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6" y="82"/>
                  </a:lnTo>
                  <a:lnTo>
                    <a:pt x="86" y="89"/>
                  </a:lnTo>
                  <a:lnTo>
                    <a:pt x="86" y="95"/>
                  </a:lnTo>
                  <a:lnTo>
                    <a:pt x="86" y="100"/>
                  </a:lnTo>
                  <a:lnTo>
                    <a:pt x="86" y="103"/>
                  </a:lnTo>
                  <a:lnTo>
                    <a:pt x="87" y="108"/>
                  </a:lnTo>
                  <a:lnTo>
                    <a:pt x="87" y="110"/>
                  </a:lnTo>
                  <a:lnTo>
                    <a:pt x="87" y="112"/>
                  </a:lnTo>
                  <a:lnTo>
                    <a:pt x="87" y="115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lnTo>
                    <a:pt x="88" y="113"/>
                  </a:lnTo>
                  <a:lnTo>
                    <a:pt x="88" y="109"/>
                  </a:lnTo>
                  <a:lnTo>
                    <a:pt x="88" y="105"/>
                  </a:lnTo>
                  <a:lnTo>
                    <a:pt x="88" y="102"/>
                  </a:lnTo>
                  <a:lnTo>
                    <a:pt x="88" y="99"/>
                  </a:lnTo>
                  <a:lnTo>
                    <a:pt x="88" y="97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14"/>
                  </a:lnTo>
                  <a:lnTo>
                    <a:pt x="89" y="115"/>
                  </a:lnTo>
                  <a:lnTo>
                    <a:pt x="89" y="116"/>
                  </a:lnTo>
                  <a:lnTo>
                    <a:pt x="90" y="116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8"/>
                  </a:lnTo>
                  <a:lnTo>
                    <a:pt x="90" y="104"/>
                  </a:lnTo>
                  <a:lnTo>
                    <a:pt x="90" y="101"/>
                  </a:lnTo>
                  <a:lnTo>
                    <a:pt x="90" y="98"/>
                  </a:lnTo>
                  <a:lnTo>
                    <a:pt x="91" y="95"/>
                  </a:lnTo>
                  <a:lnTo>
                    <a:pt x="91" y="91"/>
                  </a:lnTo>
                  <a:lnTo>
                    <a:pt x="91" y="88"/>
                  </a:lnTo>
                  <a:lnTo>
                    <a:pt x="91" y="85"/>
                  </a:lnTo>
                  <a:lnTo>
                    <a:pt x="91" y="83"/>
                  </a:lnTo>
                  <a:lnTo>
                    <a:pt x="91" y="84"/>
                  </a:lnTo>
                  <a:lnTo>
                    <a:pt x="91" y="85"/>
                  </a:lnTo>
                  <a:lnTo>
                    <a:pt x="91" y="89"/>
                  </a:lnTo>
                  <a:lnTo>
                    <a:pt x="91" y="95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92" y="110"/>
                  </a:lnTo>
                  <a:lnTo>
                    <a:pt x="9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69" name="Freeform 14"/>
            <p:cNvSpPr>
              <a:spLocks/>
            </p:cNvSpPr>
            <p:nvPr/>
          </p:nvSpPr>
          <p:spPr bwMode="auto">
            <a:xfrm>
              <a:off x="743" y="1604"/>
              <a:ext cx="307" cy="152"/>
            </a:xfrm>
            <a:custGeom>
              <a:avLst/>
              <a:gdLst>
                <a:gd name="T0" fmla="*/ 2147483647 w 91"/>
                <a:gd name="T1" fmla="*/ 17882 h 129"/>
                <a:gd name="T2" fmla="*/ 2147483647 w 91"/>
                <a:gd name="T3" fmla="*/ 20697 h 129"/>
                <a:gd name="T4" fmla="*/ 2147483647 w 91"/>
                <a:gd name="T5" fmla="*/ 16137 h 129"/>
                <a:gd name="T6" fmla="*/ 2147483647 w 91"/>
                <a:gd name="T7" fmla="*/ 18252 h 129"/>
                <a:gd name="T8" fmla="*/ 2147483647 w 91"/>
                <a:gd name="T9" fmla="*/ 21070 h 129"/>
                <a:gd name="T10" fmla="*/ 2147483647 w 91"/>
                <a:gd name="T11" fmla="*/ 14632 h 129"/>
                <a:gd name="T12" fmla="*/ 2147483647 w 91"/>
                <a:gd name="T13" fmla="*/ 20315 h 129"/>
                <a:gd name="T14" fmla="*/ 2147483647 w 91"/>
                <a:gd name="T15" fmla="*/ 21626 h 129"/>
                <a:gd name="T16" fmla="*/ 2147483647 w 91"/>
                <a:gd name="T17" fmla="*/ 15176 h 129"/>
                <a:gd name="T18" fmla="*/ 2147483647 w 91"/>
                <a:gd name="T19" fmla="*/ 19885 h 129"/>
                <a:gd name="T20" fmla="*/ 2147483647 w 91"/>
                <a:gd name="T21" fmla="*/ 20697 h 129"/>
                <a:gd name="T22" fmla="*/ 2147483647 w 91"/>
                <a:gd name="T23" fmla="*/ 14322 h 129"/>
                <a:gd name="T24" fmla="*/ 2147483647 w 91"/>
                <a:gd name="T25" fmla="*/ 22333 h 129"/>
                <a:gd name="T26" fmla="*/ 2147483647 w 91"/>
                <a:gd name="T27" fmla="*/ 22052 h 129"/>
                <a:gd name="T28" fmla="*/ 2147483647 w 91"/>
                <a:gd name="T29" fmla="*/ 13652 h 129"/>
                <a:gd name="T30" fmla="*/ 2147483647 w 91"/>
                <a:gd name="T31" fmla="*/ 26725 h 129"/>
                <a:gd name="T32" fmla="*/ 2147483647 w 91"/>
                <a:gd name="T33" fmla="*/ 19537 h 129"/>
                <a:gd name="T34" fmla="*/ 2147483647 w 91"/>
                <a:gd name="T35" fmla="*/ 22404 h 129"/>
                <a:gd name="T36" fmla="*/ 2147483647 w 91"/>
                <a:gd name="T37" fmla="*/ 3342 h 129"/>
                <a:gd name="T38" fmla="*/ 2147483647 w 91"/>
                <a:gd name="T39" fmla="*/ 30744 h 129"/>
                <a:gd name="T40" fmla="*/ 2147483647 w 91"/>
                <a:gd name="T41" fmla="*/ 27124 h 129"/>
                <a:gd name="T42" fmla="*/ 2147483647 w 91"/>
                <a:gd name="T43" fmla="*/ 24827 h 129"/>
                <a:gd name="T44" fmla="*/ 2147483647 w 91"/>
                <a:gd name="T45" fmla="*/ 5117 h 129"/>
                <a:gd name="T46" fmla="*/ 2147483647 w 91"/>
                <a:gd name="T47" fmla="*/ 31960 h 129"/>
                <a:gd name="T48" fmla="*/ 2147483647 w 91"/>
                <a:gd name="T49" fmla="*/ 17826 h 129"/>
                <a:gd name="T50" fmla="*/ 2147483647 w 91"/>
                <a:gd name="T51" fmla="*/ 26399 h 129"/>
                <a:gd name="T52" fmla="*/ 2147483647 w 91"/>
                <a:gd name="T53" fmla="*/ 9864 h 129"/>
                <a:gd name="T54" fmla="*/ 2147483647 w 91"/>
                <a:gd name="T55" fmla="*/ 30617 h 129"/>
                <a:gd name="T56" fmla="*/ 2147483647 w 91"/>
                <a:gd name="T57" fmla="*/ 19249 h 129"/>
                <a:gd name="T58" fmla="*/ 2147483647 w 91"/>
                <a:gd name="T59" fmla="*/ 25984 h 129"/>
                <a:gd name="T60" fmla="*/ 2147483647 w 91"/>
                <a:gd name="T61" fmla="*/ 4542 h 129"/>
                <a:gd name="T62" fmla="*/ 2147483647 w 91"/>
                <a:gd name="T63" fmla="*/ 23937 h 129"/>
                <a:gd name="T64" fmla="*/ 2147483647 w 91"/>
                <a:gd name="T65" fmla="*/ 26725 h 129"/>
                <a:gd name="T66" fmla="*/ 2147483647 w 91"/>
                <a:gd name="T67" fmla="*/ 23937 h 129"/>
                <a:gd name="T68" fmla="*/ 2147483647 w 91"/>
                <a:gd name="T69" fmla="*/ 3128 h 129"/>
                <a:gd name="T70" fmla="*/ 2147483647 w 91"/>
                <a:gd name="T71" fmla="*/ 33234 h 129"/>
                <a:gd name="T72" fmla="*/ 2147483647 w 91"/>
                <a:gd name="T73" fmla="*/ 23615 h 129"/>
                <a:gd name="T74" fmla="*/ 2147483647 w 91"/>
                <a:gd name="T75" fmla="*/ 23937 h 129"/>
                <a:gd name="T76" fmla="*/ 2147483647 w 91"/>
                <a:gd name="T77" fmla="*/ 3938 h 129"/>
                <a:gd name="T78" fmla="*/ 2147483647 w 91"/>
                <a:gd name="T79" fmla="*/ 32786 h 129"/>
                <a:gd name="T80" fmla="*/ 2147483647 w 91"/>
                <a:gd name="T81" fmla="*/ 14632 h 129"/>
                <a:gd name="T82" fmla="*/ 2147483647 w 91"/>
                <a:gd name="T83" fmla="*/ 23937 h 129"/>
                <a:gd name="T84" fmla="*/ 2147483647 w 91"/>
                <a:gd name="T85" fmla="*/ 7104 h 129"/>
                <a:gd name="T86" fmla="*/ 2147483647 w 91"/>
                <a:gd name="T87" fmla="*/ 24827 h 129"/>
                <a:gd name="T88" fmla="*/ 2147483647 w 91"/>
                <a:gd name="T89" fmla="*/ 23430 h 129"/>
                <a:gd name="T90" fmla="*/ 2147483647 w 91"/>
                <a:gd name="T91" fmla="*/ 25984 h 129"/>
                <a:gd name="T92" fmla="*/ 2147483647 w 91"/>
                <a:gd name="T93" fmla="*/ 4640 h 129"/>
                <a:gd name="T94" fmla="*/ 2147483647 w 91"/>
                <a:gd name="T95" fmla="*/ 27923 h 129"/>
                <a:gd name="T96" fmla="*/ 2147483647 w 91"/>
                <a:gd name="T97" fmla="*/ 17826 h 129"/>
                <a:gd name="T98" fmla="*/ 2147483647 w 91"/>
                <a:gd name="T99" fmla="*/ 27825 h 129"/>
                <a:gd name="T100" fmla="*/ 2147483647 w 91"/>
                <a:gd name="T101" fmla="*/ 6306 h 129"/>
                <a:gd name="T102" fmla="*/ 2147483647 w 91"/>
                <a:gd name="T103" fmla="*/ 24387 h 129"/>
                <a:gd name="T104" fmla="*/ 2147483647 w 91"/>
                <a:gd name="T105" fmla="*/ 17882 h 129"/>
                <a:gd name="T106" fmla="*/ 2147483647 w 91"/>
                <a:gd name="T107" fmla="*/ 24749 h 129"/>
                <a:gd name="T108" fmla="*/ 2147483647 w 91"/>
                <a:gd name="T109" fmla="*/ 8944 h 129"/>
                <a:gd name="T110" fmla="*/ 2147483647 w 91"/>
                <a:gd name="T111" fmla="*/ 17882 h 129"/>
                <a:gd name="T112" fmla="*/ 2147483647 w 91"/>
                <a:gd name="T113" fmla="*/ 23615 h 129"/>
                <a:gd name="T114" fmla="*/ 2147483647 w 91"/>
                <a:gd name="T115" fmla="*/ 10316 h 129"/>
                <a:gd name="T116" fmla="*/ 2147483647 w 91"/>
                <a:gd name="T117" fmla="*/ 23615 h 129"/>
                <a:gd name="T118" fmla="*/ 2147483647 w 91"/>
                <a:gd name="T119" fmla="*/ 19885 h 129"/>
                <a:gd name="T120" fmla="*/ 2147483647 w 91"/>
                <a:gd name="T121" fmla="*/ 13652 h 129"/>
                <a:gd name="T122" fmla="*/ 2147483647 w 91"/>
                <a:gd name="T123" fmla="*/ 26725 h 129"/>
                <a:gd name="T124" fmla="*/ 2147483647 w 91"/>
                <a:gd name="T125" fmla="*/ 14632 h 1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1"/>
                <a:gd name="T190" fmla="*/ 0 h 129"/>
                <a:gd name="T191" fmla="*/ 91 w 91"/>
                <a:gd name="T192" fmla="*/ 129 h 1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1" h="129">
                  <a:moveTo>
                    <a:pt x="0" y="79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2"/>
                  </a:lnTo>
                  <a:lnTo>
                    <a:pt x="1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3" y="82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5"/>
                  </a:lnTo>
                  <a:lnTo>
                    <a:pt x="5" y="68"/>
                  </a:lnTo>
                  <a:lnTo>
                    <a:pt x="5" y="72"/>
                  </a:lnTo>
                  <a:lnTo>
                    <a:pt x="5" y="75"/>
                  </a:lnTo>
                  <a:lnTo>
                    <a:pt x="5" y="77"/>
                  </a:lnTo>
                  <a:lnTo>
                    <a:pt x="6" y="81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6" y="79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72"/>
                  </a:lnTo>
                  <a:lnTo>
                    <a:pt x="8" y="74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9" y="66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52"/>
                  </a:lnTo>
                  <a:lnTo>
                    <a:pt x="10" y="53"/>
                  </a:lnTo>
                  <a:lnTo>
                    <a:pt x="10" y="55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0" y="69"/>
                  </a:lnTo>
                  <a:lnTo>
                    <a:pt x="11" y="73"/>
                  </a:lnTo>
                  <a:lnTo>
                    <a:pt x="11" y="76"/>
                  </a:lnTo>
                  <a:lnTo>
                    <a:pt x="11" y="79"/>
                  </a:lnTo>
                  <a:lnTo>
                    <a:pt x="11" y="80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3" y="68"/>
                  </a:lnTo>
                  <a:lnTo>
                    <a:pt x="13" y="71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6"/>
                  </a:lnTo>
                  <a:lnTo>
                    <a:pt x="13" y="77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4" y="81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8"/>
                  </a:lnTo>
                  <a:lnTo>
                    <a:pt x="14" y="74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4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6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7" y="75"/>
                  </a:lnTo>
                  <a:lnTo>
                    <a:pt x="17" y="74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1"/>
                  </a:lnTo>
                  <a:lnTo>
                    <a:pt x="18" y="70"/>
                  </a:lnTo>
                  <a:lnTo>
                    <a:pt x="18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20" y="77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1" y="54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21" y="58"/>
                  </a:lnTo>
                  <a:lnTo>
                    <a:pt x="22" y="65"/>
                  </a:lnTo>
                  <a:lnTo>
                    <a:pt x="22" y="69"/>
                  </a:lnTo>
                  <a:lnTo>
                    <a:pt x="22" y="73"/>
                  </a:lnTo>
                  <a:lnTo>
                    <a:pt x="22" y="77"/>
                  </a:lnTo>
                  <a:lnTo>
                    <a:pt x="22" y="80"/>
                  </a:lnTo>
                  <a:lnTo>
                    <a:pt x="22" y="79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3" y="79"/>
                  </a:lnTo>
                  <a:lnTo>
                    <a:pt x="23" y="77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4" y="83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4" y="93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5" y="91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4"/>
                  </a:lnTo>
                  <a:lnTo>
                    <a:pt x="25" y="80"/>
                  </a:lnTo>
                  <a:lnTo>
                    <a:pt x="25" y="72"/>
                  </a:lnTo>
                  <a:lnTo>
                    <a:pt x="25" y="68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6" y="51"/>
                  </a:lnTo>
                  <a:lnTo>
                    <a:pt x="26" y="45"/>
                  </a:lnTo>
                  <a:lnTo>
                    <a:pt x="26" y="35"/>
                  </a:lnTo>
                  <a:lnTo>
                    <a:pt x="26" y="29"/>
                  </a:lnTo>
                  <a:lnTo>
                    <a:pt x="26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28"/>
                  </a:lnTo>
                  <a:lnTo>
                    <a:pt x="27" y="55"/>
                  </a:lnTo>
                  <a:lnTo>
                    <a:pt x="27" y="71"/>
                  </a:lnTo>
                  <a:lnTo>
                    <a:pt x="27" y="60"/>
                  </a:lnTo>
                  <a:lnTo>
                    <a:pt x="27" y="90"/>
                  </a:lnTo>
                  <a:lnTo>
                    <a:pt x="27" y="110"/>
                  </a:lnTo>
                  <a:lnTo>
                    <a:pt x="27" y="103"/>
                  </a:lnTo>
                  <a:lnTo>
                    <a:pt x="27" y="112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80"/>
                  </a:lnTo>
                  <a:lnTo>
                    <a:pt x="28" y="67"/>
                  </a:lnTo>
                  <a:lnTo>
                    <a:pt x="28" y="60"/>
                  </a:lnTo>
                  <a:lnTo>
                    <a:pt x="28" y="38"/>
                  </a:lnTo>
                  <a:lnTo>
                    <a:pt x="28" y="47"/>
                  </a:lnTo>
                  <a:lnTo>
                    <a:pt x="28" y="37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5"/>
                  </a:lnTo>
                  <a:lnTo>
                    <a:pt x="28" y="48"/>
                  </a:lnTo>
                  <a:lnTo>
                    <a:pt x="28" y="61"/>
                  </a:lnTo>
                  <a:lnTo>
                    <a:pt x="28" y="75"/>
                  </a:lnTo>
                  <a:lnTo>
                    <a:pt x="28" y="74"/>
                  </a:lnTo>
                  <a:lnTo>
                    <a:pt x="28" y="79"/>
                  </a:lnTo>
                  <a:lnTo>
                    <a:pt x="29" y="74"/>
                  </a:lnTo>
                  <a:lnTo>
                    <a:pt x="29" y="88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86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92"/>
                  </a:lnTo>
                  <a:lnTo>
                    <a:pt x="29" y="96"/>
                  </a:lnTo>
                  <a:lnTo>
                    <a:pt x="29" y="93"/>
                  </a:lnTo>
                  <a:lnTo>
                    <a:pt x="29" y="97"/>
                  </a:lnTo>
                  <a:lnTo>
                    <a:pt x="29" y="93"/>
                  </a:lnTo>
                  <a:lnTo>
                    <a:pt x="29" y="84"/>
                  </a:lnTo>
                  <a:lnTo>
                    <a:pt x="30" y="78"/>
                  </a:lnTo>
                  <a:lnTo>
                    <a:pt x="30" y="88"/>
                  </a:lnTo>
                  <a:lnTo>
                    <a:pt x="30" y="77"/>
                  </a:lnTo>
                  <a:lnTo>
                    <a:pt x="30" y="85"/>
                  </a:lnTo>
                  <a:lnTo>
                    <a:pt x="30" y="78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30" y="69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31" y="46"/>
                  </a:lnTo>
                  <a:lnTo>
                    <a:pt x="31" y="32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1" y="19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40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50"/>
                  </a:lnTo>
                  <a:lnTo>
                    <a:pt x="32" y="77"/>
                  </a:lnTo>
                  <a:lnTo>
                    <a:pt x="32" y="121"/>
                  </a:lnTo>
                  <a:lnTo>
                    <a:pt x="32" y="113"/>
                  </a:lnTo>
                  <a:lnTo>
                    <a:pt x="32" y="127"/>
                  </a:lnTo>
                  <a:lnTo>
                    <a:pt x="32" y="122"/>
                  </a:lnTo>
                  <a:lnTo>
                    <a:pt x="32" y="113"/>
                  </a:lnTo>
                  <a:lnTo>
                    <a:pt x="32" y="111"/>
                  </a:lnTo>
                  <a:lnTo>
                    <a:pt x="32" y="122"/>
                  </a:lnTo>
                  <a:lnTo>
                    <a:pt x="32" y="116"/>
                  </a:lnTo>
                  <a:lnTo>
                    <a:pt x="32" y="91"/>
                  </a:lnTo>
                  <a:lnTo>
                    <a:pt x="33" y="68"/>
                  </a:lnTo>
                  <a:lnTo>
                    <a:pt x="33" y="69"/>
                  </a:lnTo>
                  <a:lnTo>
                    <a:pt x="33" y="6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37"/>
                  </a:lnTo>
                  <a:lnTo>
                    <a:pt x="33" y="30"/>
                  </a:lnTo>
                  <a:lnTo>
                    <a:pt x="33" y="37"/>
                  </a:lnTo>
                  <a:lnTo>
                    <a:pt x="33" y="55"/>
                  </a:lnTo>
                  <a:lnTo>
                    <a:pt x="33" y="74"/>
                  </a:lnTo>
                  <a:lnTo>
                    <a:pt x="34" y="77"/>
                  </a:lnTo>
                  <a:lnTo>
                    <a:pt x="34" y="103"/>
                  </a:lnTo>
                  <a:lnTo>
                    <a:pt x="34" y="96"/>
                  </a:lnTo>
                  <a:lnTo>
                    <a:pt x="34" y="101"/>
                  </a:lnTo>
                  <a:lnTo>
                    <a:pt x="34" y="93"/>
                  </a:lnTo>
                  <a:lnTo>
                    <a:pt x="34" y="105"/>
                  </a:lnTo>
                  <a:lnTo>
                    <a:pt x="34" y="83"/>
                  </a:lnTo>
                  <a:lnTo>
                    <a:pt x="34" y="99"/>
                  </a:lnTo>
                  <a:lnTo>
                    <a:pt x="34" y="82"/>
                  </a:lnTo>
                  <a:lnTo>
                    <a:pt x="35" y="95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95"/>
                  </a:lnTo>
                  <a:lnTo>
                    <a:pt x="35" y="86"/>
                  </a:lnTo>
                  <a:lnTo>
                    <a:pt x="35" y="99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102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5"/>
                  </a:lnTo>
                  <a:lnTo>
                    <a:pt x="35" y="65"/>
                  </a:lnTo>
                  <a:lnTo>
                    <a:pt x="35" y="87"/>
                  </a:lnTo>
                  <a:lnTo>
                    <a:pt x="36" y="66"/>
                  </a:lnTo>
                  <a:lnTo>
                    <a:pt x="36" y="62"/>
                  </a:lnTo>
                  <a:lnTo>
                    <a:pt x="36" y="50"/>
                  </a:lnTo>
                  <a:lnTo>
                    <a:pt x="36" y="45"/>
                  </a:lnTo>
                  <a:lnTo>
                    <a:pt x="36" y="35"/>
                  </a:lnTo>
                  <a:lnTo>
                    <a:pt x="36" y="32"/>
                  </a:lnTo>
                  <a:lnTo>
                    <a:pt x="36" y="15"/>
                  </a:lnTo>
                  <a:lnTo>
                    <a:pt x="36" y="23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7" y="17"/>
                  </a:lnTo>
                  <a:lnTo>
                    <a:pt x="37" y="9"/>
                  </a:lnTo>
                  <a:lnTo>
                    <a:pt x="37" y="59"/>
                  </a:lnTo>
                  <a:lnTo>
                    <a:pt x="37" y="84"/>
                  </a:lnTo>
                  <a:lnTo>
                    <a:pt x="37" y="57"/>
                  </a:lnTo>
                  <a:lnTo>
                    <a:pt x="37" y="100"/>
                  </a:lnTo>
                  <a:lnTo>
                    <a:pt x="37" y="125"/>
                  </a:lnTo>
                  <a:lnTo>
                    <a:pt x="37" y="120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1"/>
                  </a:lnTo>
                  <a:lnTo>
                    <a:pt x="37" y="116"/>
                  </a:lnTo>
                  <a:lnTo>
                    <a:pt x="38" y="85"/>
                  </a:lnTo>
                  <a:lnTo>
                    <a:pt x="38" y="122"/>
                  </a:lnTo>
                  <a:lnTo>
                    <a:pt x="38" y="85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8" y="64"/>
                  </a:lnTo>
                  <a:lnTo>
                    <a:pt x="38" y="42"/>
                  </a:lnTo>
                  <a:lnTo>
                    <a:pt x="38" y="4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8" y="48"/>
                  </a:lnTo>
                  <a:lnTo>
                    <a:pt x="38" y="41"/>
                  </a:lnTo>
                  <a:lnTo>
                    <a:pt x="38" y="67"/>
                  </a:lnTo>
                  <a:lnTo>
                    <a:pt x="39" y="73"/>
                  </a:lnTo>
                  <a:lnTo>
                    <a:pt x="39" y="71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3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39" y="105"/>
                  </a:lnTo>
                  <a:lnTo>
                    <a:pt x="39" y="100"/>
                  </a:lnTo>
                  <a:lnTo>
                    <a:pt x="39" y="95"/>
                  </a:lnTo>
                  <a:lnTo>
                    <a:pt x="40" y="100"/>
                  </a:lnTo>
                  <a:lnTo>
                    <a:pt x="40" y="99"/>
                  </a:lnTo>
                  <a:lnTo>
                    <a:pt x="40" y="93"/>
                  </a:lnTo>
                  <a:lnTo>
                    <a:pt x="40" y="100"/>
                  </a:lnTo>
                  <a:lnTo>
                    <a:pt x="40" y="95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8"/>
                  </a:lnTo>
                  <a:lnTo>
                    <a:pt x="40" y="90"/>
                  </a:lnTo>
                  <a:lnTo>
                    <a:pt x="40" y="84"/>
                  </a:lnTo>
                  <a:lnTo>
                    <a:pt x="41" y="71"/>
                  </a:lnTo>
                  <a:lnTo>
                    <a:pt x="41" y="60"/>
                  </a:lnTo>
                  <a:lnTo>
                    <a:pt x="41" y="53"/>
                  </a:lnTo>
                  <a:lnTo>
                    <a:pt x="41" y="44"/>
                  </a:lnTo>
                  <a:lnTo>
                    <a:pt x="41" y="37"/>
                  </a:lnTo>
                  <a:lnTo>
                    <a:pt x="41" y="28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18"/>
                  </a:lnTo>
                  <a:lnTo>
                    <a:pt x="42" y="8"/>
                  </a:lnTo>
                  <a:lnTo>
                    <a:pt x="42" y="15"/>
                  </a:lnTo>
                  <a:lnTo>
                    <a:pt x="42" y="13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61"/>
                  </a:lnTo>
                  <a:lnTo>
                    <a:pt x="42" y="52"/>
                  </a:lnTo>
                  <a:lnTo>
                    <a:pt x="42" y="80"/>
                  </a:lnTo>
                  <a:lnTo>
                    <a:pt x="42" y="52"/>
                  </a:lnTo>
                  <a:lnTo>
                    <a:pt x="42" y="110"/>
                  </a:lnTo>
                  <a:lnTo>
                    <a:pt x="42" y="115"/>
                  </a:lnTo>
                  <a:lnTo>
                    <a:pt x="42" y="123"/>
                  </a:lnTo>
                  <a:lnTo>
                    <a:pt x="42" y="113"/>
                  </a:lnTo>
                  <a:lnTo>
                    <a:pt x="43" y="125"/>
                  </a:lnTo>
                  <a:lnTo>
                    <a:pt x="43" y="80"/>
                  </a:lnTo>
                  <a:lnTo>
                    <a:pt x="43" y="90"/>
                  </a:lnTo>
                  <a:lnTo>
                    <a:pt x="43" y="88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39"/>
                  </a:lnTo>
                  <a:lnTo>
                    <a:pt x="43" y="45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4" y="43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73"/>
                  </a:lnTo>
                  <a:lnTo>
                    <a:pt x="44" y="87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94"/>
                  </a:lnTo>
                  <a:lnTo>
                    <a:pt x="44" y="101"/>
                  </a:lnTo>
                  <a:lnTo>
                    <a:pt x="44" y="92"/>
                  </a:lnTo>
                  <a:lnTo>
                    <a:pt x="44" y="99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5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93"/>
                  </a:lnTo>
                  <a:lnTo>
                    <a:pt x="45" y="98"/>
                  </a:lnTo>
                  <a:lnTo>
                    <a:pt x="45" y="93"/>
                  </a:lnTo>
                  <a:lnTo>
                    <a:pt x="45" y="85"/>
                  </a:lnTo>
                  <a:lnTo>
                    <a:pt x="46" y="79"/>
                  </a:lnTo>
                  <a:lnTo>
                    <a:pt x="46" y="72"/>
                  </a:lnTo>
                  <a:lnTo>
                    <a:pt x="46" y="5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35"/>
                  </a:lnTo>
                  <a:lnTo>
                    <a:pt x="46" y="31"/>
                  </a:lnTo>
                  <a:lnTo>
                    <a:pt x="46" y="32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7" y="11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2"/>
                  </a:lnTo>
                  <a:lnTo>
                    <a:pt x="47" y="49"/>
                  </a:lnTo>
                  <a:lnTo>
                    <a:pt x="47" y="4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89"/>
                  </a:lnTo>
                  <a:lnTo>
                    <a:pt x="47" y="112"/>
                  </a:lnTo>
                  <a:lnTo>
                    <a:pt x="47" y="121"/>
                  </a:lnTo>
                  <a:lnTo>
                    <a:pt x="48" y="119"/>
                  </a:lnTo>
                  <a:lnTo>
                    <a:pt x="48" y="123"/>
                  </a:lnTo>
                  <a:lnTo>
                    <a:pt x="48" y="119"/>
                  </a:lnTo>
                  <a:lnTo>
                    <a:pt x="48" y="129"/>
                  </a:lnTo>
                  <a:lnTo>
                    <a:pt x="48" y="91"/>
                  </a:lnTo>
                  <a:lnTo>
                    <a:pt x="48" y="99"/>
                  </a:lnTo>
                  <a:lnTo>
                    <a:pt x="48" y="96"/>
                  </a:lnTo>
                  <a:lnTo>
                    <a:pt x="48" y="66"/>
                  </a:lnTo>
                  <a:lnTo>
                    <a:pt x="48" y="56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33"/>
                  </a:lnTo>
                  <a:lnTo>
                    <a:pt x="48" y="46"/>
                  </a:lnTo>
                  <a:lnTo>
                    <a:pt x="49" y="55"/>
                  </a:lnTo>
                  <a:lnTo>
                    <a:pt x="49" y="62"/>
                  </a:lnTo>
                  <a:lnTo>
                    <a:pt x="49" y="82"/>
                  </a:lnTo>
                  <a:lnTo>
                    <a:pt x="49" y="88"/>
                  </a:lnTo>
                  <a:lnTo>
                    <a:pt x="49" y="94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9" y="92"/>
                  </a:lnTo>
                  <a:lnTo>
                    <a:pt x="49" y="98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106"/>
                  </a:lnTo>
                  <a:lnTo>
                    <a:pt x="50" y="92"/>
                  </a:lnTo>
                  <a:lnTo>
                    <a:pt x="50" y="85"/>
                  </a:lnTo>
                  <a:lnTo>
                    <a:pt x="50" y="92"/>
                  </a:lnTo>
                  <a:lnTo>
                    <a:pt x="50" y="97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104"/>
                  </a:lnTo>
                  <a:lnTo>
                    <a:pt x="50" y="91"/>
                  </a:lnTo>
                  <a:lnTo>
                    <a:pt x="50" y="101"/>
                  </a:lnTo>
                  <a:lnTo>
                    <a:pt x="50" y="93"/>
                  </a:lnTo>
                  <a:lnTo>
                    <a:pt x="51" y="92"/>
                  </a:lnTo>
                  <a:lnTo>
                    <a:pt x="51" y="101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1" y="62"/>
                  </a:lnTo>
                  <a:lnTo>
                    <a:pt x="51" y="55"/>
                  </a:lnTo>
                  <a:lnTo>
                    <a:pt x="51" y="57"/>
                  </a:lnTo>
                  <a:lnTo>
                    <a:pt x="51" y="47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2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2" y="3"/>
                  </a:lnTo>
                  <a:lnTo>
                    <a:pt x="52" y="12"/>
                  </a:lnTo>
                  <a:lnTo>
                    <a:pt x="52" y="68"/>
                  </a:lnTo>
                  <a:lnTo>
                    <a:pt x="52" y="41"/>
                  </a:lnTo>
                  <a:lnTo>
                    <a:pt x="52" y="100"/>
                  </a:lnTo>
                  <a:lnTo>
                    <a:pt x="52" y="109"/>
                  </a:lnTo>
                  <a:lnTo>
                    <a:pt x="53" y="106"/>
                  </a:lnTo>
                  <a:lnTo>
                    <a:pt x="53" y="116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13"/>
                  </a:lnTo>
                  <a:lnTo>
                    <a:pt x="53" y="126"/>
                  </a:lnTo>
                  <a:lnTo>
                    <a:pt x="53" y="113"/>
                  </a:lnTo>
                  <a:lnTo>
                    <a:pt x="53" y="92"/>
                  </a:lnTo>
                  <a:lnTo>
                    <a:pt x="53" y="100"/>
                  </a:lnTo>
                  <a:lnTo>
                    <a:pt x="53" y="82"/>
                  </a:lnTo>
                  <a:lnTo>
                    <a:pt x="53" y="58"/>
                  </a:lnTo>
                  <a:lnTo>
                    <a:pt x="53" y="50"/>
                  </a:lnTo>
                  <a:lnTo>
                    <a:pt x="53" y="45"/>
                  </a:lnTo>
                  <a:lnTo>
                    <a:pt x="54" y="3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71"/>
                  </a:lnTo>
                  <a:lnTo>
                    <a:pt x="54" y="80"/>
                  </a:lnTo>
                  <a:lnTo>
                    <a:pt x="54" y="83"/>
                  </a:lnTo>
                  <a:lnTo>
                    <a:pt x="54" y="92"/>
                  </a:lnTo>
                  <a:lnTo>
                    <a:pt x="54" y="89"/>
                  </a:lnTo>
                  <a:lnTo>
                    <a:pt x="54" y="97"/>
                  </a:lnTo>
                  <a:lnTo>
                    <a:pt x="54" y="89"/>
                  </a:lnTo>
                  <a:lnTo>
                    <a:pt x="54" y="86"/>
                  </a:lnTo>
                  <a:lnTo>
                    <a:pt x="55" y="85"/>
                  </a:lnTo>
                  <a:lnTo>
                    <a:pt x="55" y="98"/>
                  </a:lnTo>
                  <a:lnTo>
                    <a:pt x="55" y="95"/>
                  </a:lnTo>
                  <a:lnTo>
                    <a:pt x="55" y="86"/>
                  </a:lnTo>
                  <a:lnTo>
                    <a:pt x="55" y="94"/>
                  </a:lnTo>
                  <a:lnTo>
                    <a:pt x="55" y="87"/>
                  </a:lnTo>
                  <a:lnTo>
                    <a:pt x="55" y="94"/>
                  </a:lnTo>
                  <a:lnTo>
                    <a:pt x="55" y="96"/>
                  </a:lnTo>
                  <a:lnTo>
                    <a:pt x="55" y="94"/>
                  </a:lnTo>
                  <a:lnTo>
                    <a:pt x="55" y="90"/>
                  </a:lnTo>
                  <a:lnTo>
                    <a:pt x="55" y="95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5" y="91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95"/>
                  </a:lnTo>
                  <a:lnTo>
                    <a:pt x="56" y="84"/>
                  </a:lnTo>
                  <a:lnTo>
                    <a:pt x="56" y="78"/>
                  </a:lnTo>
                  <a:lnTo>
                    <a:pt x="56" y="69"/>
                  </a:lnTo>
                  <a:lnTo>
                    <a:pt x="56" y="55"/>
                  </a:lnTo>
                  <a:lnTo>
                    <a:pt x="56" y="49"/>
                  </a:lnTo>
                  <a:lnTo>
                    <a:pt x="56" y="36"/>
                  </a:lnTo>
                  <a:lnTo>
                    <a:pt x="56" y="32"/>
                  </a:lnTo>
                  <a:lnTo>
                    <a:pt x="57" y="26"/>
                  </a:lnTo>
                  <a:lnTo>
                    <a:pt x="57" y="18"/>
                  </a:lnTo>
                  <a:lnTo>
                    <a:pt x="57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7" y="5"/>
                  </a:lnTo>
                  <a:lnTo>
                    <a:pt x="57" y="41"/>
                  </a:lnTo>
                  <a:lnTo>
                    <a:pt x="57" y="65"/>
                  </a:lnTo>
                  <a:lnTo>
                    <a:pt x="57" y="38"/>
                  </a:lnTo>
                  <a:lnTo>
                    <a:pt x="57" y="79"/>
                  </a:lnTo>
                  <a:lnTo>
                    <a:pt x="57" y="105"/>
                  </a:lnTo>
                  <a:lnTo>
                    <a:pt x="58" y="101"/>
                  </a:lnTo>
                  <a:lnTo>
                    <a:pt x="58" y="106"/>
                  </a:lnTo>
                  <a:lnTo>
                    <a:pt x="58" y="115"/>
                  </a:lnTo>
                  <a:lnTo>
                    <a:pt x="58" y="110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92"/>
                  </a:lnTo>
                  <a:lnTo>
                    <a:pt x="58" y="98"/>
                  </a:lnTo>
                  <a:lnTo>
                    <a:pt x="58" y="97"/>
                  </a:lnTo>
                  <a:lnTo>
                    <a:pt x="58" y="71"/>
                  </a:lnTo>
                  <a:lnTo>
                    <a:pt x="58" y="61"/>
                  </a:lnTo>
                  <a:lnTo>
                    <a:pt x="58" y="62"/>
                  </a:lnTo>
                  <a:lnTo>
                    <a:pt x="58" y="50"/>
                  </a:lnTo>
                  <a:lnTo>
                    <a:pt x="59" y="51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9" y="55"/>
                  </a:lnTo>
                  <a:lnTo>
                    <a:pt x="59" y="72"/>
                  </a:lnTo>
                  <a:lnTo>
                    <a:pt x="59" y="81"/>
                  </a:lnTo>
                  <a:lnTo>
                    <a:pt x="59" y="84"/>
                  </a:lnTo>
                  <a:lnTo>
                    <a:pt x="59" y="94"/>
                  </a:lnTo>
                  <a:lnTo>
                    <a:pt x="60" y="82"/>
                  </a:lnTo>
                  <a:lnTo>
                    <a:pt x="60" y="96"/>
                  </a:lnTo>
                  <a:lnTo>
                    <a:pt x="60" y="85"/>
                  </a:lnTo>
                  <a:lnTo>
                    <a:pt x="60" y="99"/>
                  </a:lnTo>
                  <a:lnTo>
                    <a:pt x="60" y="92"/>
                  </a:lnTo>
                  <a:lnTo>
                    <a:pt x="60" y="85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60" y="95"/>
                  </a:lnTo>
                  <a:lnTo>
                    <a:pt x="60" y="99"/>
                  </a:lnTo>
                  <a:lnTo>
                    <a:pt x="60" y="95"/>
                  </a:lnTo>
                  <a:lnTo>
                    <a:pt x="60" y="91"/>
                  </a:lnTo>
                  <a:lnTo>
                    <a:pt x="60" y="95"/>
                  </a:lnTo>
                  <a:lnTo>
                    <a:pt x="60" y="103"/>
                  </a:lnTo>
                  <a:lnTo>
                    <a:pt x="60" y="101"/>
                  </a:lnTo>
                  <a:lnTo>
                    <a:pt x="60" y="93"/>
                  </a:lnTo>
                  <a:lnTo>
                    <a:pt x="61" y="98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98"/>
                  </a:lnTo>
                  <a:lnTo>
                    <a:pt x="61" y="9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56"/>
                  </a:lnTo>
                  <a:lnTo>
                    <a:pt x="61" y="52"/>
                  </a:lnTo>
                  <a:lnTo>
                    <a:pt x="61" y="43"/>
                  </a:lnTo>
                  <a:lnTo>
                    <a:pt x="61" y="33"/>
                  </a:lnTo>
                  <a:lnTo>
                    <a:pt x="62" y="26"/>
                  </a:lnTo>
                  <a:lnTo>
                    <a:pt x="62" y="19"/>
                  </a:lnTo>
                  <a:lnTo>
                    <a:pt x="62" y="15"/>
                  </a:lnTo>
                  <a:lnTo>
                    <a:pt x="62" y="16"/>
                  </a:lnTo>
                  <a:lnTo>
                    <a:pt x="62" y="6"/>
                  </a:lnTo>
                  <a:lnTo>
                    <a:pt x="62" y="29"/>
                  </a:lnTo>
                  <a:lnTo>
                    <a:pt x="62" y="62"/>
                  </a:lnTo>
                  <a:lnTo>
                    <a:pt x="62" y="47"/>
                  </a:lnTo>
                  <a:lnTo>
                    <a:pt x="62" y="82"/>
                  </a:lnTo>
                  <a:lnTo>
                    <a:pt x="63" y="105"/>
                  </a:lnTo>
                  <a:lnTo>
                    <a:pt x="63" y="108"/>
                  </a:lnTo>
                  <a:lnTo>
                    <a:pt x="63" y="113"/>
                  </a:lnTo>
                  <a:lnTo>
                    <a:pt x="63" y="108"/>
                  </a:lnTo>
                  <a:lnTo>
                    <a:pt x="63" y="125"/>
                  </a:lnTo>
                  <a:lnTo>
                    <a:pt x="63" y="98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3" y="70"/>
                  </a:lnTo>
                  <a:lnTo>
                    <a:pt x="63" y="61"/>
                  </a:lnTo>
                  <a:lnTo>
                    <a:pt x="63" y="52"/>
                  </a:lnTo>
                  <a:lnTo>
                    <a:pt x="64" y="54"/>
                  </a:lnTo>
                  <a:lnTo>
                    <a:pt x="64" y="47"/>
                  </a:lnTo>
                  <a:lnTo>
                    <a:pt x="64" y="40"/>
                  </a:lnTo>
                  <a:lnTo>
                    <a:pt x="64" y="43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58"/>
                  </a:lnTo>
                  <a:lnTo>
                    <a:pt x="64" y="71"/>
                  </a:lnTo>
                  <a:lnTo>
                    <a:pt x="64" y="79"/>
                  </a:lnTo>
                  <a:lnTo>
                    <a:pt x="64" y="88"/>
                  </a:lnTo>
                  <a:lnTo>
                    <a:pt x="65" y="80"/>
                  </a:lnTo>
                  <a:lnTo>
                    <a:pt x="65" y="89"/>
                  </a:lnTo>
                  <a:lnTo>
                    <a:pt x="65" y="82"/>
                  </a:lnTo>
                  <a:lnTo>
                    <a:pt x="65" y="77"/>
                  </a:lnTo>
                  <a:lnTo>
                    <a:pt x="65" y="82"/>
                  </a:lnTo>
                  <a:lnTo>
                    <a:pt x="65" y="88"/>
                  </a:lnTo>
                  <a:lnTo>
                    <a:pt x="65" y="85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94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5" y="93"/>
                  </a:lnTo>
                  <a:lnTo>
                    <a:pt x="65" y="96"/>
                  </a:lnTo>
                  <a:lnTo>
                    <a:pt x="65" y="104"/>
                  </a:lnTo>
                  <a:lnTo>
                    <a:pt x="66" y="98"/>
                  </a:lnTo>
                  <a:lnTo>
                    <a:pt x="66" y="105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6" y="95"/>
                  </a:lnTo>
                  <a:lnTo>
                    <a:pt x="66" y="81"/>
                  </a:lnTo>
                  <a:lnTo>
                    <a:pt x="66" y="76"/>
                  </a:lnTo>
                  <a:lnTo>
                    <a:pt x="66" y="63"/>
                  </a:lnTo>
                  <a:lnTo>
                    <a:pt x="66" y="51"/>
                  </a:lnTo>
                  <a:lnTo>
                    <a:pt x="66" y="44"/>
                  </a:lnTo>
                  <a:lnTo>
                    <a:pt x="66" y="34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27"/>
                  </a:lnTo>
                  <a:lnTo>
                    <a:pt x="67" y="20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67" y="57"/>
                  </a:lnTo>
                  <a:lnTo>
                    <a:pt x="67" y="48"/>
                  </a:lnTo>
                  <a:lnTo>
                    <a:pt x="67" y="64"/>
                  </a:lnTo>
                  <a:lnTo>
                    <a:pt x="68" y="48"/>
                  </a:lnTo>
                  <a:lnTo>
                    <a:pt x="68" y="85"/>
                  </a:lnTo>
                  <a:lnTo>
                    <a:pt x="68" y="103"/>
                  </a:lnTo>
                  <a:lnTo>
                    <a:pt x="68" y="98"/>
                  </a:lnTo>
                  <a:lnTo>
                    <a:pt x="68" y="107"/>
                  </a:lnTo>
                  <a:lnTo>
                    <a:pt x="68" y="104"/>
                  </a:lnTo>
                  <a:lnTo>
                    <a:pt x="68" y="107"/>
                  </a:lnTo>
                  <a:lnTo>
                    <a:pt x="68" y="106"/>
                  </a:lnTo>
                  <a:lnTo>
                    <a:pt x="68" y="115"/>
                  </a:lnTo>
                  <a:lnTo>
                    <a:pt x="68" y="106"/>
                  </a:lnTo>
                  <a:lnTo>
                    <a:pt x="68" y="93"/>
                  </a:lnTo>
                  <a:lnTo>
                    <a:pt x="68" y="94"/>
                  </a:lnTo>
                  <a:lnTo>
                    <a:pt x="68" y="90"/>
                  </a:lnTo>
                  <a:lnTo>
                    <a:pt x="68" y="68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2"/>
                  </a:lnTo>
                  <a:lnTo>
                    <a:pt x="69" y="56"/>
                  </a:lnTo>
                  <a:lnTo>
                    <a:pt x="69" y="51"/>
                  </a:lnTo>
                  <a:lnTo>
                    <a:pt x="69" y="56"/>
                  </a:lnTo>
                  <a:lnTo>
                    <a:pt x="69" y="60"/>
                  </a:lnTo>
                  <a:lnTo>
                    <a:pt x="69" y="56"/>
                  </a:lnTo>
                  <a:lnTo>
                    <a:pt x="69" y="62"/>
                  </a:lnTo>
                  <a:lnTo>
                    <a:pt x="69" y="67"/>
                  </a:lnTo>
                  <a:lnTo>
                    <a:pt x="69" y="73"/>
                  </a:lnTo>
                  <a:lnTo>
                    <a:pt x="69" y="72"/>
                  </a:lnTo>
                  <a:lnTo>
                    <a:pt x="69" y="75"/>
                  </a:lnTo>
                  <a:lnTo>
                    <a:pt x="70" y="72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83"/>
                  </a:lnTo>
                  <a:lnTo>
                    <a:pt x="70" y="88"/>
                  </a:lnTo>
                  <a:lnTo>
                    <a:pt x="70" y="100"/>
                  </a:lnTo>
                  <a:lnTo>
                    <a:pt x="70" y="102"/>
                  </a:lnTo>
                  <a:lnTo>
                    <a:pt x="70" y="105"/>
                  </a:lnTo>
                  <a:lnTo>
                    <a:pt x="71" y="105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1" y="87"/>
                  </a:lnTo>
                  <a:lnTo>
                    <a:pt x="71" y="76"/>
                  </a:lnTo>
                  <a:lnTo>
                    <a:pt x="71" y="67"/>
                  </a:lnTo>
                  <a:lnTo>
                    <a:pt x="71" y="57"/>
                  </a:lnTo>
                  <a:lnTo>
                    <a:pt x="71" y="49"/>
                  </a:lnTo>
                  <a:lnTo>
                    <a:pt x="72" y="43"/>
                  </a:lnTo>
                  <a:lnTo>
                    <a:pt x="72" y="36"/>
                  </a:lnTo>
                  <a:lnTo>
                    <a:pt x="72" y="33"/>
                  </a:lnTo>
                  <a:lnTo>
                    <a:pt x="72" y="34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2" y="23"/>
                  </a:lnTo>
                  <a:lnTo>
                    <a:pt x="72" y="21"/>
                  </a:lnTo>
                  <a:lnTo>
                    <a:pt x="72" y="28"/>
                  </a:lnTo>
                  <a:lnTo>
                    <a:pt x="72" y="60"/>
                  </a:lnTo>
                  <a:lnTo>
                    <a:pt x="73" y="50"/>
                  </a:lnTo>
                  <a:lnTo>
                    <a:pt x="73" y="62"/>
                  </a:lnTo>
                  <a:lnTo>
                    <a:pt x="73" y="85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3" y="105"/>
                  </a:lnTo>
                  <a:lnTo>
                    <a:pt x="73" y="101"/>
                  </a:lnTo>
                  <a:lnTo>
                    <a:pt x="73" y="102"/>
                  </a:lnTo>
                  <a:lnTo>
                    <a:pt x="73" y="111"/>
                  </a:lnTo>
                  <a:lnTo>
                    <a:pt x="73" y="102"/>
                  </a:lnTo>
                  <a:lnTo>
                    <a:pt x="73" y="92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4" y="77"/>
                  </a:lnTo>
                  <a:lnTo>
                    <a:pt x="74" y="67"/>
                  </a:lnTo>
                  <a:lnTo>
                    <a:pt x="74" y="64"/>
                  </a:lnTo>
                  <a:lnTo>
                    <a:pt x="74" y="61"/>
                  </a:lnTo>
                  <a:lnTo>
                    <a:pt x="74" y="55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4" y="59"/>
                  </a:lnTo>
                  <a:lnTo>
                    <a:pt x="74" y="64"/>
                  </a:lnTo>
                  <a:lnTo>
                    <a:pt x="75" y="68"/>
                  </a:lnTo>
                  <a:lnTo>
                    <a:pt x="75" y="69"/>
                  </a:lnTo>
                  <a:lnTo>
                    <a:pt x="75" y="68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5" y="78"/>
                  </a:lnTo>
                  <a:lnTo>
                    <a:pt x="75" y="84"/>
                  </a:lnTo>
                  <a:lnTo>
                    <a:pt x="75" y="89"/>
                  </a:lnTo>
                  <a:lnTo>
                    <a:pt x="75" y="97"/>
                  </a:lnTo>
                  <a:lnTo>
                    <a:pt x="75" y="101"/>
                  </a:lnTo>
                  <a:lnTo>
                    <a:pt x="76" y="102"/>
                  </a:lnTo>
                  <a:lnTo>
                    <a:pt x="76" y="98"/>
                  </a:lnTo>
                  <a:lnTo>
                    <a:pt x="76" y="93"/>
                  </a:lnTo>
                  <a:lnTo>
                    <a:pt x="76" y="86"/>
                  </a:lnTo>
                  <a:lnTo>
                    <a:pt x="76" y="78"/>
                  </a:lnTo>
                  <a:lnTo>
                    <a:pt x="76" y="67"/>
                  </a:lnTo>
                  <a:lnTo>
                    <a:pt x="76" y="62"/>
                  </a:lnTo>
                  <a:lnTo>
                    <a:pt x="77" y="54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8" y="41"/>
                  </a:lnTo>
                  <a:lnTo>
                    <a:pt x="78" y="54"/>
                  </a:lnTo>
                  <a:lnTo>
                    <a:pt x="78" y="53"/>
                  </a:lnTo>
                  <a:lnTo>
                    <a:pt x="78" y="66"/>
                  </a:lnTo>
                  <a:lnTo>
                    <a:pt x="78" y="81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9"/>
                  </a:lnTo>
                  <a:lnTo>
                    <a:pt x="78" y="96"/>
                  </a:lnTo>
                  <a:lnTo>
                    <a:pt x="79" y="91"/>
                  </a:lnTo>
                  <a:lnTo>
                    <a:pt x="79" y="92"/>
                  </a:lnTo>
                  <a:lnTo>
                    <a:pt x="79" y="87"/>
                  </a:lnTo>
                  <a:lnTo>
                    <a:pt x="79" y="81"/>
                  </a:lnTo>
                  <a:lnTo>
                    <a:pt x="79" y="76"/>
                  </a:lnTo>
                  <a:lnTo>
                    <a:pt x="79" y="74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9"/>
                  </a:lnTo>
                  <a:lnTo>
                    <a:pt x="80" y="76"/>
                  </a:lnTo>
                  <a:lnTo>
                    <a:pt x="80" y="81"/>
                  </a:lnTo>
                  <a:lnTo>
                    <a:pt x="81" y="86"/>
                  </a:lnTo>
                  <a:lnTo>
                    <a:pt x="81" y="89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0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9"/>
                  </a:lnTo>
                  <a:lnTo>
                    <a:pt x="82" y="64"/>
                  </a:lnTo>
                  <a:lnTo>
                    <a:pt x="82" y="60"/>
                  </a:lnTo>
                  <a:lnTo>
                    <a:pt x="82" y="55"/>
                  </a:lnTo>
                  <a:lnTo>
                    <a:pt x="82" y="51"/>
                  </a:lnTo>
                  <a:lnTo>
                    <a:pt x="82" y="47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49"/>
                  </a:lnTo>
                  <a:lnTo>
                    <a:pt x="83" y="60"/>
                  </a:lnTo>
                  <a:lnTo>
                    <a:pt x="83" y="69"/>
                  </a:lnTo>
                  <a:lnTo>
                    <a:pt x="83" y="75"/>
                  </a:lnTo>
                  <a:lnTo>
                    <a:pt x="84" y="87"/>
                  </a:lnTo>
                  <a:lnTo>
                    <a:pt x="84" y="91"/>
                  </a:lnTo>
                  <a:lnTo>
                    <a:pt x="84" y="95"/>
                  </a:lnTo>
                  <a:lnTo>
                    <a:pt x="84" y="97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3"/>
                  </a:lnTo>
                  <a:lnTo>
                    <a:pt x="84" y="89"/>
                  </a:lnTo>
                  <a:lnTo>
                    <a:pt x="84" y="85"/>
                  </a:lnTo>
                  <a:lnTo>
                    <a:pt x="85" y="80"/>
                  </a:lnTo>
                  <a:lnTo>
                    <a:pt x="85" y="75"/>
                  </a:lnTo>
                  <a:lnTo>
                    <a:pt x="85" y="68"/>
                  </a:lnTo>
                  <a:lnTo>
                    <a:pt x="85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5" y="57"/>
                  </a:lnTo>
                  <a:lnTo>
                    <a:pt x="85" y="56"/>
                  </a:lnTo>
                  <a:lnTo>
                    <a:pt x="86" y="57"/>
                  </a:lnTo>
                  <a:lnTo>
                    <a:pt x="86" y="59"/>
                  </a:lnTo>
                  <a:lnTo>
                    <a:pt x="86" y="58"/>
                  </a:lnTo>
                  <a:lnTo>
                    <a:pt x="86" y="63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6" y="81"/>
                  </a:lnTo>
                  <a:lnTo>
                    <a:pt x="86" y="88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7" y="99"/>
                  </a:lnTo>
                  <a:lnTo>
                    <a:pt x="87" y="98"/>
                  </a:lnTo>
                  <a:lnTo>
                    <a:pt x="87" y="97"/>
                  </a:lnTo>
                  <a:lnTo>
                    <a:pt x="87" y="93"/>
                  </a:lnTo>
                  <a:lnTo>
                    <a:pt x="87" y="87"/>
                  </a:lnTo>
                  <a:lnTo>
                    <a:pt x="87" y="82"/>
                  </a:lnTo>
                  <a:lnTo>
                    <a:pt x="87" y="73"/>
                  </a:lnTo>
                  <a:lnTo>
                    <a:pt x="87" y="65"/>
                  </a:lnTo>
                  <a:lnTo>
                    <a:pt x="87" y="58"/>
                  </a:lnTo>
                  <a:lnTo>
                    <a:pt x="88" y="51"/>
                  </a:lnTo>
                  <a:lnTo>
                    <a:pt x="88" y="46"/>
                  </a:lnTo>
                  <a:lnTo>
                    <a:pt x="88" y="41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3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9" y="54"/>
                  </a:lnTo>
                  <a:lnTo>
                    <a:pt x="89" y="65"/>
                  </a:lnTo>
                  <a:lnTo>
                    <a:pt x="89" y="74"/>
                  </a:lnTo>
                  <a:lnTo>
                    <a:pt x="89" y="89"/>
                  </a:lnTo>
                  <a:lnTo>
                    <a:pt x="89" y="94"/>
                  </a:lnTo>
                  <a:lnTo>
                    <a:pt x="89" y="98"/>
                  </a:lnTo>
                  <a:lnTo>
                    <a:pt x="89" y="101"/>
                  </a:lnTo>
                  <a:lnTo>
                    <a:pt x="89" y="99"/>
                  </a:lnTo>
                  <a:lnTo>
                    <a:pt x="89" y="100"/>
                  </a:lnTo>
                  <a:lnTo>
                    <a:pt x="89" y="95"/>
                  </a:lnTo>
                  <a:lnTo>
                    <a:pt x="90" y="91"/>
                  </a:lnTo>
                  <a:lnTo>
                    <a:pt x="90" y="92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5"/>
                  </a:lnTo>
                  <a:lnTo>
                    <a:pt x="90" y="68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1" y="51"/>
                  </a:lnTo>
                  <a:lnTo>
                    <a:pt x="91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0" name="Freeform 15"/>
            <p:cNvSpPr>
              <a:spLocks/>
            </p:cNvSpPr>
            <p:nvPr/>
          </p:nvSpPr>
          <p:spPr bwMode="auto">
            <a:xfrm>
              <a:off x="1050" y="1611"/>
              <a:ext cx="301" cy="191"/>
            </a:xfrm>
            <a:custGeom>
              <a:avLst/>
              <a:gdLst>
                <a:gd name="T0" fmla="*/ 2147483647 w 89"/>
                <a:gd name="T1" fmla="*/ 18274 h 162"/>
                <a:gd name="T2" fmla="*/ 2147483647 w 89"/>
                <a:gd name="T3" fmla="*/ 18541 h 162"/>
                <a:gd name="T4" fmla="*/ 2147483647 w 89"/>
                <a:gd name="T5" fmla="*/ 17197 h 162"/>
                <a:gd name="T6" fmla="*/ 2147483647 w 89"/>
                <a:gd name="T7" fmla="*/ 25402 h 162"/>
                <a:gd name="T8" fmla="*/ 2147483647 w 89"/>
                <a:gd name="T9" fmla="*/ 8588 h 162"/>
                <a:gd name="T10" fmla="*/ 2147483647 w 89"/>
                <a:gd name="T11" fmla="*/ 23630 h 162"/>
                <a:gd name="T12" fmla="*/ 2147483647 w 89"/>
                <a:gd name="T13" fmla="*/ 19251 h 162"/>
                <a:gd name="T14" fmla="*/ 2147483647 w 89"/>
                <a:gd name="T15" fmla="*/ 11690 h 162"/>
                <a:gd name="T16" fmla="*/ 2147483647 w 89"/>
                <a:gd name="T17" fmla="*/ 23065 h 162"/>
                <a:gd name="T18" fmla="*/ 2147483647 w 89"/>
                <a:gd name="T19" fmla="*/ 12772 h 162"/>
                <a:gd name="T20" fmla="*/ 2147483647 w 89"/>
                <a:gd name="T21" fmla="*/ 20560 h 162"/>
                <a:gd name="T22" fmla="*/ 2147483647 w 89"/>
                <a:gd name="T23" fmla="*/ 19563 h 162"/>
                <a:gd name="T24" fmla="*/ 2147483647 w 89"/>
                <a:gd name="T25" fmla="*/ 15058 h 162"/>
                <a:gd name="T26" fmla="*/ 2147483647 w 89"/>
                <a:gd name="T27" fmla="*/ 22968 h 162"/>
                <a:gd name="T28" fmla="*/ 2147483647 w 89"/>
                <a:gd name="T29" fmla="*/ 10493 h 162"/>
                <a:gd name="T30" fmla="*/ 2147483647 w 89"/>
                <a:gd name="T31" fmla="*/ 22589 h 162"/>
                <a:gd name="T32" fmla="*/ 2147483647 w 89"/>
                <a:gd name="T33" fmla="*/ 14074 h 162"/>
                <a:gd name="T34" fmla="*/ 2147483647 w 89"/>
                <a:gd name="T35" fmla="*/ 24026 h 162"/>
                <a:gd name="T36" fmla="*/ 2147483647 w 89"/>
                <a:gd name="T37" fmla="*/ 9915 h 162"/>
                <a:gd name="T38" fmla="*/ 2147483647 w 89"/>
                <a:gd name="T39" fmla="*/ 21331 h 162"/>
                <a:gd name="T40" fmla="*/ 2147483647 w 89"/>
                <a:gd name="T41" fmla="*/ 20958 h 162"/>
                <a:gd name="T42" fmla="*/ 2147483647 w 89"/>
                <a:gd name="T43" fmla="*/ 12772 h 162"/>
                <a:gd name="T44" fmla="*/ 2147483647 w 89"/>
                <a:gd name="T45" fmla="*/ 23630 h 162"/>
                <a:gd name="T46" fmla="*/ 2147483647 w 89"/>
                <a:gd name="T47" fmla="*/ 14074 h 162"/>
                <a:gd name="T48" fmla="*/ 2147483647 w 89"/>
                <a:gd name="T49" fmla="*/ 23065 h 162"/>
                <a:gd name="T50" fmla="*/ 2147483647 w 89"/>
                <a:gd name="T51" fmla="*/ 21545 h 162"/>
                <a:gd name="T52" fmla="*/ 2147483647 w 89"/>
                <a:gd name="T53" fmla="*/ 14586 h 162"/>
                <a:gd name="T54" fmla="*/ 2147483647 w 89"/>
                <a:gd name="T55" fmla="*/ 19251 h 162"/>
                <a:gd name="T56" fmla="*/ 2147483647 w 89"/>
                <a:gd name="T57" fmla="*/ 19159 h 162"/>
                <a:gd name="T58" fmla="*/ 2147483647 w 89"/>
                <a:gd name="T59" fmla="*/ 11937 h 162"/>
                <a:gd name="T60" fmla="*/ 2147483647 w 89"/>
                <a:gd name="T61" fmla="*/ 16250 h 162"/>
                <a:gd name="T62" fmla="*/ 2147483647 w 89"/>
                <a:gd name="T63" fmla="*/ 16999 h 162"/>
                <a:gd name="T64" fmla="*/ 2147483647 w 89"/>
                <a:gd name="T65" fmla="*/ 20042 h 162"/>
                <a:gd name="T66" fmla="*/ 2147483647 w 89"/>
                <a:gd name="T67" fmla="*/ 6178 h 162"/>
                <a:gd name="T68" fmla="*/ 2147483647 w 89"/>
                <a:gd name="T69" fmla="*/ 25899 h 162"/>
                <a:gd name="T70" fmla="*/ 2147483647 w 89"/>
                <a:gd name="T71" fmla="*/ 19563 h 162"/>
                <a:gd name="T72" fmla="*/ 2147483647 w 89"/>
                <a:gd name="T73" fmla="*/ 19481 h 162"/>
                <a:gd name="T74" fmla="*/ 2147483647 w 89"/>
                <a:gd name="T75" fmla="*/ 7284 h 162"/>
                <a:gd name="T76" fmla="*/ 2147483647 w 89"/>
                <a:gd name="T77" fmla="*/ 23630 h 162"/>
                <a:gd name="T78" fmla="*/ 2147483647 w 89"/>
                <a:gd name="T79" fmla="*/ 18092 h 162"/>
                <a:gd name="T80" fmla="*/ 2147483647 w 89"/>
                <a:gd name="T81" fmla="*/ 20042 h 162"/>
                <a:gd name="T82" fmla="*/ 2147483647 w 89"/>
                <a:gd name="T83" fmla="*/ 7252 h 162"/>
                <a:gd name="T84" fmla="*/ 2147483647 w 89"/>
                <a:gd name="T85" fmla="*/ 25402 h 162"/>
                <a:gd name="T86" fmla="*/ 2147483647 w 89"/>
                <a:gd name="T87" fmla="*/ 16523 h 162"/>
                <a:gd name="T88" fmla="*/ 2147483647 w 89"/>
                <a:gd name="T89" fmla="*/ 20042 h 162"/>
                <a:gd name="T90" fmla="*/ 2147483647 w 89"/>
                <a:gd name="T91" fmla="*/ 7284 h 162"/>
                <a:gd name="T92" fmla="*/ 2147483647 w 89"/>
                <a:gd name="T93" fmla="*/ 24710 h 162"/>
                <a:gd name="T94" fmla="*/ 2147483647 w 89"/>
                <a:gd name="T95" fmla="*/ 18092 h 162"/>
                <a:gd name="T96" fmla="*/ 2147483647 w 89"/>
                <a:gd name="T97" fmla="*/ 16999 h 162"/>
                <a:gd name="T98" fmla="*/ 2147483647 w 89"/>
                <a:gd name="T99" fmla="*/ 7284 h 162"/>
                <a:gd name="T100" fmla="*/ 2147483647 w 89"/>
                <a:gd name="T101" fmla="*/ 26760 h 162"/>
                <a:gd name="T102" fmla="*/ 2147483647 w 89"/>
                <a:gd name="T103" fmla="*/ 13849 h 162"/>
                <a:gd name="T104" fmla="*/ 2147483647 w 89"/>
                <a:gd name="T105" fmla="*/ 22697 h 162"/>
                <a:gd name="T106" fmla="*/ 2147483647 w 89"/>
                <a:gd name="T107" fmla="*/ 5606 h 162"/>
                <a:gd name="T108" fmla="*/ 2147483647 w 89"/>
                <a:gd name="T109" fmla="*/ 26760 h 162"/>
                <a:gd name="T110" fmla="*/ 2147483647 w 89"/>
                <a:gd name="T111" fmla="*/ 21331 h 162"/>
                <a:gd name="T112" fmla="*/ 2147483647 w 89"/>
                <a:gd name="T113" fmla="*/ 18274 h 162"/>
                <a:gd name="T114" fmla="*/ 2147483647 w 89"/>
                <a:gd name="T115" fmla="*/ 2902 h 162"/>
                <a:gd name="T116" fmla="*/ 2147483647 w 89"/>
                <a:gd name="T117" fmla="*/ 14014 h 162"/>
                <a:gd name="T118" fmla="*/ 2147483647 w 89"/>
                <a:gd name="T119" fmla="*/ 20560 h 162"/>
                <a:gd name="T120" fmla="*/ 2147483647 w 89"/>
                <a:gd name="T121" fmla="*/ 3314 h 162"/>
                <a:gd name="T122" fmla="*/ 2147483647 w 89"/>
                <a:gd name="T123" fmla="*/ 36001 h 1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"/>
                <a:gd name="T187" fmla="*/ 0 h 162"/>
                <a:gd name="T188" fmla="*/ 89 w 89"/>
                <a:gd name="T189" fmla="*/ 162 h 1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" h="162">
                  <a:moveTo>
                    <a:pt x="0" y="49"/>
                  </a:move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1" y="84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1"/>
                  </a:lnTo>
                  <a:lnTo>
                    <a:pt x="1" y="75"/>
                  </a:lnTo>
                  <a:lnTo>
                    <a:pt x="1" y="68"/>
                  </a:lnTo>
                  <a:lnTo>
                    <a:pt x="2" y="58"/>
                  </a:lnTo>
                  <a:lnTo>
                    <a:pt x="2" y="49"/>
                  </a:lnTo>
                  <a:lnTo>
                    <a:pt x="2" y="43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3" y="44"/>
                  </a:lnTo>
                  <a:lnTo>
                    <a:pt x="3" y="50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3" y="84"/>
                  </a:lnTo>
                  <a:lnTo>
                    <a:pt x="3" y="86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88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85"/>
                  </a:lnTo>
                  <a:lnTo>
                    <a:pt x="4" y="82"/>
                  </a:lnTo>
                  <a:lnTo>
                    <a:pt x="4" y="76"/>
                  </a:lnTo>
                  <a:lnTo>
                    <a:pt x="4" y="71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5" y="55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6"/>
                  </a:lnTo>
                  <a:lnTo>
                    <a:pt x="5" y="50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6" y="94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2"/>
                  </a:lnTo>
                  <a:lnTo>
                    <a:pt x="7" y="76"/>
                  </a:lnTo>
                  <a:lnTo>
                    <a:pt x="7" y="69"/>
                  </a:lnTo>
                  <a:lnTo>
                    <a:pt x="7" y="60"/>
                  </a:lnTo>
                  <a:lnTo>
                    <a:pt x="7" y="53"/>
                  </a:lnTo>
                  <a:lnTo>
                    <a:pt x="7" y="47"/>
                  </a:lnTo>
                  <a:lnTo>
                    <a:pt x="7" y="43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1"/>
                  </a:lnTo>
                  <a:lnTo>
                    <a:pt x="8" y="59"/>
                  </a:lnTo>
                  <a:lnTo>
                    <a:pt x="9" y="69"/>
                  </a:lnTo>
                  <a:lnTo>
                    <a:pt x="9" y="80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1"/>
                  </a:lnTo>
                  <a:lnTo>
                    <a:pt x="9" y="87"/>
                  </a:lnTo>
                  <a:lnTo>
                    <a:pt x="9" y="82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3"/>
                  </a:lnTo>
                  <a:lnTo>
                    <a:pt x="11" y="71"/>
                  </a:lnTo>
                  <a:lnTo>
                    <a:pt x="11" y="77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2" y="91"/>
                  </a:lnTo>
                  <a:lnTo>
                    <a:pt x="12" y="87"/>
                  </a:lnTo>
                  <a:lnTo>
                    <a:pt x="12" y="82"/>
                  </a:lnTo>
                  <a:lnTo>
                    <a:pt x="12" y="75"/>
                  </a:lnTo>
                  <a:lnTo>
                    <a:pt x="12" y="69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3" y="50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3" y="32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4" y="32"/>
                  </a:lnTo>
                  <a:lnTo>
                    <a:pt x="14" y="4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4" y="69"/>
                  </a:lnTo>
                  <a:lnTo>
                    <a:pt x="14" y="78"/>
                  </a:lnTo>
                  <a:lnTo>
                    <a:pt x="14" y="86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5" y="90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5"/>
                  </a:lnTo>
                  <a:lnTo>
                    <a:pt x="15" y="70"/>
                  </a:lnTo>
                  <a:lnTo>
                    <a:pt x="15" y="63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7"/>
                  </a:lnTo>
                  <a:lnTo>
                    <a:pt x="17" y="75"/>
                  </a:lnTo>
                  <a:lnTo>
                    <a:pt x="17" y="79"/>
                  </a:lnTo>
                  <a:lnTo>
                    <a:pt x="17" y="86"/>
                  </a:lnTo>
                  <a:lnTo>
                    <a:pt x="17" y="89"/>
                  </a:lnTo>
                  <a:lnTo>
                    <a:pt x="17" y="94"/>
                  </a:lnTo>
                  <a:lnTo>
                    <a:pt x="17" y="91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7"/>
                  </a:lnTo>
                  <a:lnTo>
                    <a:pt x="18" y="82"/>
                  </a:lnTo>
                  <a:lnTo>
                    <a:pt x="18" y="76"/>
                  </a:lnTo>
                  <a:lnTo>
                    <a:pt x="18" y="71"/>
                  </a:lnTo>
                  <a:lnTo>
                    <a:pt x="18" y="64"/>
                  </a:lnTo>
                  <a:lnTo>
                    <a:pt x="18" y="57"/>
                  </a:lnTo>
                  <a:lnTo>
                    <a:pt x="18" y="53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19" y="39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9" y="44"/>
                  </a:lnTo>
                  <a:lnTo>
                    <a:pt x="19" y="55"/>
                  </a:lnTo>
                  <a:lnTo>
                    <a:pt x="19" y="65"/>
                  </a:lnTo>
                  <a:lnTo>
                    <a:pt x="20" y="73"/>
                  </a:lnTo>
                  <a:lnTo>
                    <a:pt x="20" y="72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7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5"/>
                  </a:lnTo>
                  <a:lnTo>
                    <a:pt x="21" y="71"/>
                  </a:lnTo>
                  <a:lnTo>
                    <a:pt x="21" y="64"/>
                  </a:lnTo>
                  <a:lnTo>
                    <a:pt x="21" y="60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3" y="88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76"/>
                  </a:lnTo>
                  <a:lnTo>
                    <a:pt x="23" y="69"/>
                  </a:lnTo>
                  <a:lnTo>
                    <a:pt x="23" y="64"/>
                  </a:lnTo>
                  <a:lnTo>
                    <a:pt x="24" y="58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39"/>
                  </a:lnTo>
                  <a:lnTo>
                    <a:pt x="24" y="36"/>
                  </a:lnTo>
                  <a:lnTo>
                    <a:pt x="25" y="36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5" y="56"/>
                  </a:lnTo>
                  <a:lnTo>
                    <a:pt x="25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1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6" y="81"/>
                  </a:lnTo>
                  <a:lnTo>
                    <a:pt x="26" y="76"/>
                  </a:lnTo>
                  <a:lnTo>
                    <a:pt x="26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59"/>
                  </a:lnTo>
                  <a:lnTo>
                    <a:pt x="27" y="56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3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7"/>
                  </a:lnTo>
                  <a:lnTo>
                    <a:pt x="27" y="62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8" y="81"/>
                  </a:lnTo>
                  <a:lnTo>
                    <a:pt x="28" y="86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9"/>
                  </a:lnTo>
                  <a:lnTo>
                    <a:pt x="28" y="85"/>
                  </a:lnTo>
                  <a:lnTo>
                    <a:pt x="29" y="83"/>
                  </a:lnTo>
                  <a:lnTo>
                    <a:pt x="29" y="78"/>
                  </a:lnTo>
                  <a:lnTo>
                    <a:pt x="29" y="71"/>
                  </a:lnTo>
                  <a:lnTo>
                    <a:pt x="29" y="65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57"/>
                  </a:lnTo>
                  <a:lnTo>
                    <a:pt x="31" y="68"/>
                  </a:lnTo>
                  <a:lnTo>
                    <a:pt x="31" y="73"/>
                  </a:lnTo>
                  <a:lnTo>
                    <a:pt x="31" y="79"/>
                  </a:lnTo>
                  <a:lnTo>
                    <a:pt x="31" y="84"/>
                  </a:lnTo>
                  <a:lnTo>
                    <a:pt x="31" y="83"/>
                  </a:lnTo>
                  <a:lnTo>
                    <a:pt x="31" y="87"/>
                  </a:lnTo>
                  <a:lnTo>
                    <a:pt x="31" y="84"/>
                  </a:lnTo>
                  <a:lnTo>
                    <a:pt x="31" y="88"/>
                  </a:lnTo>
                  <a:lnTo>
                    <a:pt x="31" y="84"/>
                  </a:lnTo>
                  <a:lnTo>
                    <a:pt x="31" y="82"/>
                  </a:lnTo>
                  <a:lnTo>
                    <a:pt x="31" y="83"/>
                  </a:lnTo>
                  <a:lnTo>
                    <a:pt x="31" y="79"/>
                  </a:lnTo>
                  <a:lnTo>
                    <a:pt x="32" y="75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8"/>
                  </a:lnTo>
                  <a:lnTo>
                    <a:pt x="32" y="54"/>
                  </a:lnTo>
                  <a:lnTo>
                    <a:pt x="32" y="55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3" y="78"/>
                  </a:lnTo>
                  <a:lnTo>
                    <a:pt x="33" y="83"/>
                  </a:lnTo>
                  <a:lnTo>
                    <a:pt x="33" y="91"/>
                  </a:lnTo>
                  <a:lnTo>
                    <a:pt x="34" y="90"/>
                  </a:lnTo>
                  <a:lnTo>
                    <a:pt x="34" y="91"/>
                  </a:lnTo>
                  <a:lnTo>
                    <a:pt x="34" y="89"/>
                  </a:lnTo>
                  <a:lnTo>
                    <a:pt x="34" y="90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4" y="77"/>
                  </a:lnTo>
                  <a:lnTo>
                    <a:pt x="34" y="73"/>
                  </a:lnTo>
                  <a:lnTo>
                    <a:pt x="34" y="68"/>
                  </a:lnTo>
                  <a:lnTo>
                    <a:pt x="34" y="62"/>
                  </a:lnTo>
                  <a:lnTo>
                    <a:pt x="35" y="60"/>
                  </a:lnTo>
                  <a:lnTo>
                    <a:pt x="35" y="57"/>
                  </a:lnTo>
                  <a:lnTo>
                    <a:pt x="35" y="52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65"/>
                  </a:lnTo>
                  <a:lnTo>
                    <a:pt x="36" y="77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6" y="87"/>
                  </a:lnTo>
                  <a:lnTo>
                    <a:pt x="37" y="86"/>
                  </a:lnTo>
                  <a:lnTo>
                    <a:pt x="37" y="88"/>
                  </a:lnTo>
                  <a:lnTo>
                    <a:pt x="37" y="87"/>
                  </a:lnTo>
                  <a:lnTo>
                    <a:pt x="37" y="80"/>
                  </a:lnTo>
                  <a:lnTo>
                    <a:pt x="37" y="73"/>
                  </a:lnTo>
                  <a:lnTo>
                    <a:pt x="37" y="72"/>
                  </a:lnTo>
                  <a:lnTo>
                    <a:pt x="37" y="73"/>
                  </a:lnTo>
                  <a:lnTo>
                    <a:pt x="37" y="68"/>
                  </a:lnTo>
                  <a:lnTo>
                    <a:pt x="37" y="63"/>
                  </a:lnTo>
                  <a:lnTo>
                    <a:pt x="37" y="60"/>
                  </a:lnTo>
                  <a:lnTo>
                    <a:pt x="37" y="62"/>
                  </a:lnTo>
                  <a:lnTo>
                    <a:pt x="37" y="61"/>
                  </a:lnTo>
                  <a:lnTo>
                    <a:pt x="38" y="61"/>
                  </a:lnTo>
                  <a:lnTo>
                    <a:pt x="38" y="55"/>
                  </a:lnTo>
                  <a:lnTo>
                    <a:pt x="38" y="53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8" y="50"/>
                  </a:lnTo>
                  <a:lnTo>
                    <a:pt x="38" y="53"/>
                  </a:lnTo>
                  <a:lnTo>
                    <a:pt x="38" y="56"/>
                  </a:lnTo>
                  <a:lnTo>
                    <a:pt x="38" y="59"/>
                  </a:lnTo>
                  <a:lnTo>
                    <a:pt x="38" y="64"/>
                  </a:lnTo>
                  <a:lnTo>
                    <a:pt x="39" y="78"/>
                  </a:lnTo>
                  <a:lnTo>
                    <a:pt x="39" y="89"/>
                  </a:lnTo>
                  <a:lnTo>
                    <a:pt x="39" y="92"/>
                  </a:lnTo>
                  <a:lnTo>
                    <a:pt x="39" y="101"/>
                  </a:lnTo>
                  <a:lnTo>
                    <a:pt x="39" y="103"/>
                  </a:lnTo>
                  <a:lnTo>
                    <a:pt x="39" y="101"/>
                  </a:lnTo>
                  <a:lnTo>
                    <a:pt x="39" y="92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3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1" y="26"/>
                  </a:lnTo>
                  <a:lnTo>
                    <a:pt x="41" y="18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41" y="32"/>
                  </a:lnTo>
                  <a:lnTo>
                    <a:pt x="41" y="80"/>
                  </a:lnTo>
                  <a:lnTo>
                    <a:pt x="41" y="91"/>
                  </a:lnTo>
                  <a:lnTo>
                    <a:pt x="41" y="87"/>
                  </a:lnTo>
                  <a:lnTo>
                    <a:pt x="41" y="91"/>
                  </a:lnTo>
                  <a:lnTo>
                    <a:pt x="42" y="88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95"/>
                  </a:lnTo>
                  <a:lnTo>
                    <a:pt x="42" y="69"/>
                  </a:lnTo>
                  <a:lnTo>
                    <a:pt x="42" y="63"/>
                  </a:lnTo>
                  <a:lnTo>
                    <a:pt x="42" y="64"/>
                  </a:lnTo>
                  <a:lnTo>
                    <a:pt x="42" y="60"/>
                  </a:lnTo>
                  <a:lnTo>
                    <a:pt x="42" y="53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73"/>
                  </a:lnTo>
                  <a:lnTo>
                    <a:pt x="43" y="6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60"/>
                  </a:lnTo>
                  <a:lnTo>
                    <a:pt x="43" y="55"/>
                  </a:lnTo>
                  <a:lnTo>
                    <a:pt x="43" y="61"/>
                  </a:lnTo>
                  <a:lnTo>
                    <a:pt x="44" y="71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81"/>
                  </a:lnTo>
                  <a:lnTo>
                    <a:pt x="44" y="94"/>
                  </a:lnTo>
                  <a:lnTo>
                    <a:pt x="44" y="99"/>
                  </a:lnTo>
                  <a:lnTo>
                    <a:pt x="44" y="98"/>
                  </a:lnTo>
                  <a:lnTo>
                    <a:pt x="44" y="95"/>
                  </a:lnTo>
                  <a:lnTo>
                    <a:pt x="44" y="91"/>
                  </a:lnTo>
                  <a:lnTo>
                    <a:pt x="44" y="95"/>
                  </a:lnTo>
                  <a:lnTo>
                    <a:pt x="44" y="83"/>
                  </a:lnTo>
                  <a:lnTo>
                    <a:pt x="45" y="74"/>
                  </a:lnTo>
                  <a:lnTo>
                    <a:pt x="45" y="75"/>
                  </a:lnTo>
                  <a:lnTo>
                    <a:pt x="45" y="68"/>
                  </a:lnTo>
                  <a:lnTo>
                    <a:pt x="45" y="73"/>
                  </a:lnTo>
                  <a:lnTo>
                    <a:pt x="45" y="70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5" y="58"/>
                  </a:lnTo>
                  <a:lnTo>
                    <a:pt x="46" y="45"/>
                  </a:lnTo>
                  <a:lnTo>
                    <a:pt x="46" y="41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29"/>
                  </a:lnTo>
                  <a:lnTo>
                    <a:pt x="46" y="45"/>
                  </a:lnTo>
                  <a:lnTo>
                    <a:pt x="47" y="110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7" y="89"/>
                  </a:lnTo>
                  <a:lnTo>
                    <a:pt x="47" y="92"/>
                  </a:lnTo>
                  <a:lnTo>
                    <a:pt x="47" y="80"/>
                  </a:lnTo>
                  <a:lnTo>
                    <a:pt x="47" y="83"/>
                  </a:lnTo>
                  <a:lnTo>
                    <a:pt x="47" y="57"/>
                  </a:lnTo>
                  <a:lnTo>
                    <a:pt x="47" y="35"/>
                  </a:lnTo>
                  <a:lnTo>
                    <a:pt x="47" y="49"/>
                  </a:lnTo>
                  <a:lnTo>
                    <a:pt x="47" y="38"/>
                  </a:lnTo>
                  <a:lnTo>
                    <a:pt x="47" y="49"/>
                  </a:lnTo>
                  <a:lnTo>
                    <a:pt x="47" y="61"/>
                  </a:lnTo>
                  <a:lnTo>
                    <a:pt x="48" y="59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48" y="85"/>
                  </a:lnTo>
                  <a:lnTo>
                    <a:pt x="48" y="91"/>
                  </a:lnTo>
                  <a:lnTo>
                    <a:pt x="48" y="89"/>
                  </a:lnTo>
                  <a:lnTo>
                    <a:pt x="48" y="76"/>
                  </a:lnTo>
                  <a:lnTo>
                    <a:pt x="48" y="65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45"/>
                  </a:lnTo>
                  <a:lnTo>
                    <a:pt x="48" y="69"/>
                  </a:lnTo>
                  <a:lnTo>
                    <a:pt x="48" y="49"/>
                  </a:lnTo>
                  <a:lnTo>
                    <a:pt x="48" y="43"/>
                  </a:lnTo>
                  <a:lnTo>
                    <a:pt x="48" y="49"/>
                  </a:lnTo>
                  <a:lnTo>
                    <a:pt x="48" y="57"/>
                  </a:lnTo>
                  <a:lnTo>
                    <a:pt x="49" y="66"/>
                  </a:lnTo>
                  <a:lnTo>
                    <a:pt x="49" y="63"/>
                  </a:lnTo>
                  <a:lnTo>
                    <a:pt x="49" y="66"/>
                  </a:lnTo>
                  <a:lnTo>
                    <a:pt x="49" y="78"/>
                  </a:lnTo>
                  <a:lnTo>
                    <a:pt x="49" y="73"/>
                  </a:lnTo>
                  <a:lnTo>
                    <a:pt x="49" y="67"/>
                  </a:lnTo>
                  <a:lnTo>
                    <a:pt x="49" y="83"/>
                  </a:lnTo>
                  <a:lnTo>
                    <a:pt x="49" y="89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0" y="93"/>
                  </a:lnTo>
                  <a:lnTo>
                    <a:pt x="50" y="89"/>
                  </a:lnTo>
                  <a:lnTo>
                    <a:pt x="50" y="75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50" y="71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0" y="79"/>
                  </a:lnTo>
                  <a:lnTo>
                    <a:pt x="51" y="70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51" y="46"/>
                  </a:lnTo>
                  <a:lnTo>
                    <a:pt x="51" y="38"/>
                  </a:lnTo>
                  <a:lnTo>
                    <a:pt x="51" y="30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23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2" y="47"/>
                  </a:lnTo>
                  <a:lnTo>
                    <a:pt x="52" y="90"/>
                  </a:lnTo>
                  <a:lnTo>
                    <a:pt x="52" y="125"/>
                  </a:lnTo>
                  <a:lnTo>
                    <a:pt x="52" y="110"/>
                  </a:lnTo>
                  <a:lnTo>
                    <a:pt x="52" y="78"/>
                  </a:lnTo>
                  <a:lnTo>
                    <a:pt x="52" y="71"/>
                  </a:lnTo>
                  <a:lnTo>
                    <a:pt x="52" y="63"/>
                  </a:lnTo>
                  <a:lnTo>
                    <a:pt x="52" y="20"/>
                  </a:lnTo>
                  <a:lnTo>
                    <a:pt x="53" y="43"/>
                  </a:lnTo>
                  <a:lnTo>
                    <a:pt x="53" y="70"/>
                  </a:lnTo>
                  <a:lnTo>
                    <a:pt x="53" y="77"/>
                  </a:lnTo>
                  <a:lnTo>
                    <a:pt x="53" y="74"/>
                  </a:lnTo>
                  <a:lnTo>
                    <a:pt x="53" y="78"/>
                  </a:lnTo>
                  <a:lnTo>
                    <a:pt x="53" y="97"/>
                  </a:lnTo>
                  <a:lnTo>
                    <a:pt x="53" y="71"/>
                  </a:lnTo>
                  <a:lnTo>
                    <a:pt x="53" y="53"/>
                  </a:lnTo>
                  <a:lnTo>
                    <a:pt x="53" y="48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4" y="43"/>
                  </a:lnTo>
                  <a:lnTo>
                    <a:pt x="54" y="48"/>
                  </a:lnTo>
                  <a:lnTo>
                    <a:pt x="54" y="69"/>
                  </a:lnTo>
                  <a:lnTo>
                    <a:pt x="54" y="80"/>
                  </a:lnTo>
                  <a:lnTo>
                    <a:pt x="54" y="72"/>
                  </a:lnTo>
                  <a:lnTo>
                    <a:pt x="54" y="74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6"/>
                  </a:lnTo>
                  <a:lnTo>
                    <a:pt x="54" y="73"/>
                  </a:lnTo>
                  <a:lnTo>
                    <a:pt x="54" y="59"/>
                  </a:lnTo>
                  <a:lnTo>
                    <a:pt x="54" y="65"/>
                  </a:lnTo>
                  <a:lnTo>
                    <a:pt x="54" y="58"/>
                  </a:lnTo>
                  <a:lnTo>
                    <a:pt x="55" y="65"/>
                  </a:lnTo>
                  <a:lnTo>
                    <a:pt x="55" y="93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5" y="85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4"/>
                  </a:lnTo>
                  <a:lnTo>
                    <a:pt x="56" y="84"/>
                  </a:lnTo>
                  <a:lnTo>
                    <a:pt x="56" y="81"/>
                  </a:lnTo>
                  <a:lnTo>
                    <a:pt x="56" y="86"/>
                  </a:lnTo>
                  <a:lnTo>
                    <a:pt x="56" y="81"/>
                  </a:lnTo>
                  <a:lnTo>
                    <a:pt x="56" y="67"/>
                  </a:lnTo>
                  <a:lnTo>
                    <a:pt x="56" y="58"/>
                  </a:lnTo>
                  <a:lnTo>
                    <a:pt x="56" y="52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7" y="38"/>
                  </a:lnTo>
                  <a:lnTo>
                    <a:pt x="57" y="32"/>
                  </a:lnTo>
                  <a:lnTo>
                    <a:pt x="57" y="24"/>
                  </a:lnTo>
                  <a:lnTo>
                    <a:pt x="57" y="27"/>
                  </a:lnTo>
                  <a:lnTo>
                    <a:pt x="57" y="23"/>
                  </a:lnTo>
                  <a:lnTo>
                    <a:pt x="57" y="27"/>
                  </a:lnTo>
                  <a:lnTo>
                    <a:pt x="57" y="31"/>
                  </a:lnTo>
                  <a:lnTo>
                    <a:pt x="57" y="29"/>
                  </a:lnTo>
                  <a:lnTo>
                    <a:pt x="57" y="39"/>
                  </a:lnTo>
                  <a:lnTo>
                    <a:pt x="57" y="62"/>
                  </a:lnTo>
                  <a:lnTo>
                    <a:pt x="57" y="130"/>
                  </a:lnTo>
                  <a:lnTo>
                    <a:pt x="57" y="92"/>
                  </a:lnTo>
                  <a:lnTo>
                    <a:pt x="57" y="66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58" y="45"/>
                  </a:lnTo>
                  <a:lnTo>
                    <a:pt x="58" y="23"/>
                  </a:lnTo>
                  <a:lnTo>
                    <a:pt x="58" y="34"/>
                  </a:lnTo>
                  <a:lnTo>
                    <a:pt x="58" y="69"/>
                  </a:lnTo>
                  <a:lnTo>
                    <a:pt x="58" y="89"/>
                  </a:lnTo>
                  <a:lnTo>
                    <a:pt x="58" y="83"/>
                  </a:lnTo>
                  <a:lnTo>
                    <a:pt x="58" y="87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8" y="91"/>
                  </a:lnTo>
                  <a:lnTo>
                    <a:pt x="59" y="74"/>
                  </a:lnTo>
                  <a:lnTo>
                    <a:pt x="59" y="50"/>
                  </a:lnTo>
                  <a:lnTo>
                    <a:pt x="59" y="44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63"/>
                  </a:lnTo>
                  <a:lnTo>
                    <a:pt x="59" y="54"/>
                  </a:lnTo>
                  <a:lnTo>
                    <a:pt x="59" y="67"/>
                  </a:lnTo>
                  <a:lnTo>
                    <a:pt x="59" y="79"/>
                  </a:lnTo>
                  <a:lnTo>
                    <a:pt x="59" y="82"/>
                  </a:lnTo>
                  <a:lnTo>
                    <a:pt x="59" y="79"/>
                  </a:lnTo>
                  <a:lnTo>
                    <a:pt x="59" y="63"/>
                  </a:lnTo>
                  <a:lnTo>
                    <a:pt x="60" y="67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60" y="67"/>
                  </a:lnTo>
                  <a:lnTo>
                    <a:pt x="60" y="62"/>
                  </a:lnTo>
                  <a:lnTo>
                    <a:pt x="60" y="59"/>
                  </a:lnTo>
                  <a:lnTo>
                    <a:pt x="60" y="72"/>
                  </a:lnTo>
                  <a:lnTo>
                    <a:pt x="60" y="116"/>
                  </a:lnTo>
                  <a:lnTo>
                    <a:pt x="60" y="115"/>
                  </a:lnTo>
                  <a:lnTo>
                    <a:pt x="60" y="105"/>
                  </a:lnTo>
                  <a:lnTo>
                    <a:pt x="60" y="95"/>
                  </a:lnTo>
                  <a:lnTo>
                    <a:pt x="60" y="83"/>
                  </a:lnTo>
                  <a:lnTo>
                    <a:pt x="60" y="86"/>
                  </a:lnTo>
                  <a:lnTo>
                    <a:pt x="60" y="76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61" y="87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1" y="75"/>
                  </a:lnTo>
                  <a:lnTo>
                    <a:pt x="61" y="72"/>
                  </a:lnTo>
                  <a:lnTo>
                    <a:pt x="61" y="86"/>
                  </a:lnTo>
                  <a:lnTo>
                    <a:pt x="61" y="72"/>
                  </a:lnTo>
                  <a:lnTo>
                    <a:pt x="61" y="55"/>
                  </a:lnTo>
                  <a:lnTo>
                    <a:pt x="61" y="44"/>
                  </a:lnTo>
                  <a:lnTo>
                    <a:pt x="62" y="50"/>
                  </a:lnTo>
                  <a:lnTo>
                    <a:pt x="62" y="49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62" y="18"/>
                  </a:lnTo>
                  <a:lnTo>
                    <a:pt x="62" y="19"/>
                  </a:lnTo>
                  <a:lnTo>
                    <a:pt x="62" y="37"/>
                  </a:lnTo>
                  <a:lnTo>
                    <a:pt x="62" y="58"/>
                  </a:lnTo>
                  <a:lnTo>
                    <a:pt x="63" y="132"/>
                  </a:lnTo>
                  <a:lnTo>
                    <a:pt x="63" y="92"/>
                  </a:lnTo>
                  <a:lnTo>
                    <a:pt x="63" y="66"/>
                  </a:lnTo>
                  <a:lnTo>
                    <a:pt x="63" y="50"/>
                  </a:lnTo>
                  <a:lnTo>
                    <a:pt x="63" y="55"/>
                  </a:lnTo>
                  <a:lnTo>
                    <a:pt x="63" y="49"/>
                  </a:lnTo>
                  <a:lnTo>
                    <a:pt x="63" y="50"/>
                  </a:lnTo>
                  <a:lnTo>
                    <a:pt x="63" y="23"/>
                  </a:lnTo>
                  <a:lnTo>
                    <a:pt x="63" y="28"/>
                  </a:lnTo>
                  <a:lnTo>
                    <a:pt x="63" y="68"/>
                  </a:lnTo>
                  <a:lnTo>
                    <a:pt x="63" y="94"/>
                  </a:lnTo>
                  <a:lnTo>
                    <a:pt x="63" y="88"/>
                  </a:lnTo>
                  <a:lnTo>
                    <a:pt x="63" y="96"/>
                  </a:lnTo>
                  <a:lnTo>
                    <a:pt x="64" y="88"/>
                  </a:lnTo>
                  <a:lnTo>
                    <a:pt x="64" y="64"/>
                  </a:lnTo>
                  <a:lnTo>
                    <a:pt x="64" y="77"/>
                  </a:lnTo>
                  <a:lnTo>
                    <a:pt x="64" y="67"/>
                  </a:lnTo>
                  <a:lnTo>
                    <a:pt x="64" y="51"/>
                  </a:lnTo>
                  <a:lnTo>
                    <a:pt x="64" y="39"/>
                  </a:lnTo>
                  <a:lnTo>
                    <a:pt x="64" y="53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65" y="76"/>
                  </a:lnTo>
                  <a:lnTo>
                    <a:pt x="65" y="61"/>
                  </a:lnTo>
                  <a:lnTo>
                    <a:pt x="65" y="55"/>
                  </a:lnTo>
                  <a:lnTo>
                    <a:pt x="65" y="59"/>
                  </a:lnTo>
                  <a:lnTo>
                    <a:pt x="65" y="57"/>
                  </a:lnTo>
                  <a:lnTo>
                    <a:pt x="65" y="59"/>
                  </a:lnTo>
                  <a:lnTo>
                    <a:pt x="65" y="69"/>
                  </a:lnTo>
                  <a:lnTo>
                    <a:pt x="65" y="63"/>
                  </a:lnTo>
                  <a:lnTo>
                    <a:pt x="65" y="64"/>
                  </a:lnTo>
                  <a:lnTo>
                    <a:pt x="65" y="96"/>
                  </a:lnTo>
                  <a:lnTo>
                    <a:pt x="65" y="131"/>
                  </a:lnTo>
                  <a:lnTo>
                    <a:pt x="65" y="127"/>
                  </a:lnTo>
                  <a:lnTo>
                    <a:pt x="65" y="95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4"/>
                  </a:lnTo>
                  <a:lnTo>
                    <a:pt x="66" y="67"/>
                  </a:lnTo>
                  <a:lnTo>
                    <a:pt x="66" y="49"/>
                  </a:lnTo>
                  <a:lnTo>
                    <a:pt x="66" y="64"/>
                  </a:lnTo>
                  <a:lnTo>
                    <a:pt x="66" y="95"/>
                  </a:lnTo>
                  <a:lnTo>
                    <a:pt x="66" y="102"/>
                  </a:lnTo>
                  <a:lnTo>
                    <a:pt x="66" y="99"/>
                  </a:lnTo>
                  <a:lnTo>
                    <a:pt x="66" y="76"/>
                  </a:lnTo>
                  <a:lnTo>
                    <a:pt x="66" y="66"/>
                  </a:lnTo>
                  <a:lnTo>
                    <a:pt x="67" y="72"/>
                  </a:lnTo>
                  <a:lnTo>
                    <a:pt x="67" y="62"/>
                  </a:lnTo>
                  <a:lnTo>
                    <a:pt x="67" y="4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67" y="50"/>
                  </a:lnTo>
                  <a:lnTo>
                    <a:pt x="67" y="33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8"/>
                  </a:lnTo>
                  <a:lnTo>
                    <a:pt x="68" y="14"/>
                  </a:lnTo>
                  <a:lnTo>
                    <a:pt x="68" y="29"/>
                  </a:lnTo>
                  <a:lnTo>
                    <a:pt x="68" y="64"/>
                  </a:lnTo>
                  <a:lnTo>
                    <a:pt x="68" y="149"/>
                  </a:lnTo>
                  <a:lnTo>
                    <a:pt x="68" y="97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61"/>
                  </a:lnTo>
                  <a:lnTo>
                    <a:pt x="68" y="23"/>
                  </a:lnTo>
                  <a:lnTo>
                    <a:pt x="68" y="28"/>
                  </a:lnTo>
                  <a:lnTo>
                    <a:pt x="68" y="77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59"/>
                  </a:lnTo>
                  <a:lnTo>
                    <a:pt x="69" y="73"/>
                  </a:lnTo>
                  <a:lnTo>
                    <a:pt x="69" y="53"/>
                  </a:lnTo>
                  <a:lnTo>
                    <a:pt x="69" y="40"/>
                  </a:lnTo>
                  <a:lnTo>
                    <a:pt x="69" y="56"/>
                  </a:lnTo>
                  <a:lnTo>
                    <a:pt x="69" y="80"/>
                  </a:lnTo>
                  <a:lnTo>
                    <a:pt x="70" y="72"/>
                  </a:lnTo>
                  <a:lnTo>
                    <a:pt x="70" y="65"/>
                  </a:lnTo>
                  <a:lnTo>
                    <a:pt x="70" y="71"/>
                  </a:lnTo>
                  <a:lnTo>
                    <a:pt x="70" y="63"/>
                  </a:lnTo>
                  <a:lnTo>
                    <a:pt x="70" y="72"/>
                  </a:lnTo>
                  <a:lnTo>
                    <a:pt x="70" y="63"/>
                  </a:lnTo>
                  <a:lnTo>
                    <a:pt x="70" y="53"/>
                  </a:lnTo>
                  <a:lnTo>
                    <a:pt x="70" y="67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1" y="70"/>
                  </a:lnTo>
                  <a:lnTo>
                    <a:pt x="71" y="102"/>
                  </a:lnTo>
                  <a:lnTo>
                    <a:pt x="71" y="122"/>
                  </a:lnTo>
                  <a:lnTo>
                    <a:pt x="71" y="117"/>
                  </a:lnTo>
                  <a:lnTo>
                    <a:pt x="71" y="83"/>
                  </a:lnTo>
                  <a:lnTo>
                    <a:pt x="71" y="68"/>
                  </a:lnTo>
                  <a:lnTo>
                    <a:pt x="71" y="79"/>
                  </a:lnTo>
                  <a:lnTo>
                    <a:pt x="71" y="69"/>
                  </a:lnTo>
                  <a:lnTo>
                    <a:pt x="71" y="60"/>
                  </a:lnTo>
                  <a:lnTo>
                    <a:pt x="71" y="79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71" y="63"/>
                  </a:lnTo>
                  <a:lnTo>
                    <a:pt x="71" y="91"/>
                  </a:lnTo>
                  <a:lnTo>
                    <a:pt x="71" y="101"/>
                  </a:lnTo>
                  <a:lnTo>
                    <a:pt x="72" y="91"/>
                  </a:lnTo>
                  <a:lnTo>
                    <a:pt x="72" y="63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41"/>
                  </a:lnTo>
                  <a:lnTo>
                    <a:pt x="72" y="3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2" y="27"/>
                  </a:lnTo>
                  <a:lnTo>
                    <a:pt x="72" y="22"/>
                  </a:lnTo>
                  <a:lnTo>
                    <a:pt x="73" y="21"/>
                  </a:lnTo>
                  <a:lnTo>
                    <a:pt x="73" y="18"/>
                  </a:lnTo>
                  <a:lnTo>
                    <a:pt x="73" y="36"/>
                  </a:lnTo>
                  <a:lnTo>
                    <a:pt x="73" y="98"/>
                  </a:lnTo>
                  <a:lnTo>
                    <a:pt x="73" y="150"/>
                  </a:lnTo>
                  <a:lnTo>
                    <a:pt x="73" y="114"/>
                  </a:lnTo>
                  <a:lnTo>
                    <a:pt x="73" y="63"/>
                  </a:lnTo>
                  <a:lnTo>
                    <a:pt x="73" y="30"/>
                  </a:lnTo>
                  <a:lnTo>
                    <a:pt x="73" y="59"/>
                  </a:lnTo>
                  <a:lnTo>
                    <a:pt x="74" y="39"/>
                  </a:lnTo>
                  <a:lnTo>
                    <a:pt x="74" y="63"/>
                  </a:lnTo>
                  <a:lnTo>
                    <a:pt x="74" y="45"/>
                  </a:lnTo>
                  <a:lnTo>
                    <a:pt x="74" y="30"/>
                  </a:lnTo>
                  <a:lnTo>
                    <a:pt x="74" y="45"/>
                  </a:lnTo>
                  <a:lnTo>
                    <a:pt x="74" y="99"/>
                  </a:lnTo>
                  <a:lnTo>
                    <a:pt x="74" y="114"/>
                  </a:lnTo>
                  <a:lnTo>
                    <a:pt x="74" y="108"/>
                  </a:lnTo>
                  <a:lnTo>
                    <a:pt x="74" y="56"/>
                  </a:lnTo>
                  <a:lnTo>
                    <a:pt x="74" y="43"/>
                  </a:lnTo>
                  <a:lnTo>
                    <a:pt x="74" y="53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38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83"/>
                  </a:lnTo>
                  <a:lnTo>
                    <a:pt x="75" y="77"/>
                  </a:lnTo>
                  <a:lnTo>
                    <a:pt x="75" y="62"/>
                  </a:lnTo>
                  <a:lnTo>
                    <a:pt x="75" y="51"/>
                  </a:lnTo>
                  <a:lnTo>
                    <a:pt x="75" y="68"/>
                  </a:lnTo>
                  <a:lnTo>
                    <a:pt x="75" y="60"/>
                  </a:lnTo>
                  <a:lnTo>
                    <a:pt x="75" y="69"/>
                  </a:lnTo>
                  <a:lnTo>
                    <a:pt x="75" y="63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6" y="60"/>
                  </a:lnTo>
                  <a:lnTo>
                    <a:pt x="76" y="79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8"/>
                  </a:lnTo>
                  <a:lnTo>
                    <a:pt x="76" y="103"/>
                  </a:lnTo>
                  <a:lnTo>
                    <a:pt x="76" y="88"/>
                  </a:lnTo>
                  <a:lnTo>
                    <a:pt x="76" y="89"/>
                  </a:lnTo>
                  <a:lnTo>
                    <a:pt x="76" y="84"/>
                  </a:lnTo>
                  <a:lnTo>
                    <a:pt x="76" y="72"/>
                  </a:lnTo>
                  <a:lnTo>
                    <a:pt x="76" y="57"/>
                  </a:lnTo>
                  <a:lnTo>
                    <a:pt x="76" y="74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9"/>
                  </a:lnTo>
                  <a:lnTo>
                    <a:pt x="77" y="84"/>
                  </a:lnTo>
                  <a:lnTo>
                    <a:pt x="77" y="69"/>
                  </a:lnTo>
                  <a:lnTo>
                    <a:pt x="77" y="62"/>
                  </a:lnTo>
                  <a:lnTo>
                    <a:pt x="77" y="48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7" y="39"/>
                  </a:lnTo>
                  <a:lnTo>
                    <a:pt x="77" y="38"/>
                  </a:lnTo>
                  <a:lnTo>
                    <a:pt x="77" y="26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26"/>
                  </a:lnTo>
                  <a:lnTo>
                    <a:pt x="78" y="73"/>
                  </a:lnTo>
                  <a:lnTo>
                    <a:pt x="78" y="153"/>
                  </a:lnTo>
                  <a:lnTo>
                    <a:pt x="78" y="104"/>
                  </a:lnTo>
                  <a:lnTo>
                    <a:pt x="78" y="39"/>
                  </a:lnTo>
                  <a:lnTo>
                    <a:pt x="78" y="44"/>
                  </a:lnTo>
                  <a:lnTo>
                    <a:pt x="78" y="23"/>
                  </a:lnTo>
                  <a:lnTo>
                    <a:pt x="79" y="44"/>
                  </a:lnTo>
                  <a:lnTo>
                    <a:pt x="79" y="64"/>
                  </a:lnTo>
                  <a:lnTo>
                    <a:pt x="79" y="56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9" y="82"/>
                  </a:lnTo>
                  <a:lnTo>
                    <a:pt x="79" y="119"/>
                  </a:lnTo>
                  <a:lnTo>
                    <a:pt x="79" y="99"/>
                  </a:lnTo>
                  <a:lnTo>
                    <a:pt x="79" y="121"/>
                  </a:lnTo>
                  <a:lnTo>
                    <a:pt x="79" y="99"/>
                  </a:lnTo>
                  <a:lnTo>
                    <a:pt x="79" y="39"/>
                  </a:lnTo>
                  <a:lnTo>
                    <a:pt x="79" y="48"/>
                  </a:lnTo>
                  <a:lnTo>
                    <a:pt x="79" y="6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0"/>
                  </a:lnTo>
                  <a:lnTo>
                    <a:pt x="80" y="56"/>
                  </a:lnTo>
                  <a:lnTo>
                    <a:pt x="80" y="84"/>
                  </a:lnTo>
                  <a:lnTo>
                    <a:pt x="80" y="78"/>
                  </a:lnTo>
                  <a:lnTo>
                    <a:pt x="80" y="48"/>
                  </a:lnTo>
                  <a:lnTo>
                    <a:pt x="80" y="62"/>
                  </a:lnTo>
                  <a:lnTo>
                    <a:pt x="80" y="46"/>
                  </a:lnTo>
                  <a:lnTo>
                    <a:pt x="80" y="62"/>
                  </a:lnTo>
                  <a:lnTo>
                    <a:pt x="80" y="79"/>
                  </a:lnTo>
                  <a:lnTo>
                    <a:pt x="80" y="77"/>
                  </a:lnTo>
                  <a:lnTo>
                    <a:pt x="80" y="62"/>
                  </a:lnTo>
                  <a:lnTo>
                    <a:pt x="80" y="55"/>
                  </a:lnTo>
                  <a:lnTo>
                    <a:pt x="81" y="85"/>
                  </a:lnTo>
                  <a:lnTo>
                    <a:pt x="81" y="110"/>
                  </a:lnTo>
                  <a:lnTo>
                    <a:pt x="81" y="106"/>
                  </a:lnTo>
                  <a:lnTo>
                    <a:pt x="81" y="92"/>
                  </a:lnTo>
                  <a:lnTo>
                    <a:pt x="81" y="85"/>
                  </a:lnTo>
                  <a:lnTo>
                    <a:pt x="81" y="91"/>
                  </a:lnTo>
                  <a:lnTo>
                    <a:pt x="81" y="74"/>
                  </a:lnTo>
                  <a:lnTo>
                    <a:pt x="81" y="64"/>
                  </a:lnTo>
                  <a:lnTo>
                    <a:pt x="81" y="66"/>
                  </a:lnTo>
                  <a:lnTo>
                    <a:pt x="81" y="79"/>
                  </a:lnTo>
                  <a:lnTo>
                    <a:pt x="82" y="89"/>
                  </a:lnTo>
                  <a:lnTo>
                    <a:pt x="82" y="87"/>
                  </a:lnTo>
                  <a:lnTo>
                    <a:pt x="82" y="68"/>
                  </a:lnTo>
                  <a:lnTo>
                    <a:pt x="82" y="64"/>
                  </a:lnTo>
                  <a:lnTo>
                    <a:pt x="82" y="57"/>
                  </a:lnTo>
                  <a:lnTo>
                    <a:pt x="82" y="50"/>
                  </a:lnTo>
                  <a:lnTo>
                    <a:pt x="82" y="39"/>
                  </a:lnTo>
                  <a:lnTo>
                    <a:pt x="82" y="35"/>
                  </a:lnTo>
                  <a:lnTo>
                    <a:pt x="82" y="36"/>
                  </a:lnTo>
                  <a:lnTo>
                    <a:pt x="82" y="23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54"/>
                  </a:lnTo>
                  <a:lnTo>
                    <a:pt x="83" y="157"/>
                  </a:lnTo>
                  <a:lnTo>
                    <a:pt x="83" y="98"/>
                  </a:lnTo>
                  <a:lnTo>
                    <a:pt x="83" y="22"/>
                  </a:lnTo>
                  <a:lnTo>
                    <a:pt x="83" y="25"/>
                  </a:lnTo>
                  <a:lnTo>
                    <a:pt x="83" y="11"/>
                  </a:lnTo>
                  <a:lnTo>
                    <a:pt x="83" y="25"/>
                  </a:lnTo>
                  <a:lnTo>
                    <a:pt x="83" y="61"/>
                  </a:lnTo>
                  <a:lnTo>
                    <a:pt x="84" y="47"/>
                  </a:lnTo>
                  <a:lnTo>
                    <a:pt x="84" y="73"/>
                  </a:lnTo>
                  <a:lnTo>
                    <a:pt x="84" y="124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84" y="96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58"/>
                  </a:lnTo>
                  <a:lnTo>
                    <a:pt x="84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82"/>
                  </a:lnTo>
                  <a:lnTo>
                    <a:pt x="85" y="84"/>
                  </a:lnTo>
                  <a:lnTo>
                    <a:pt x="85" y="83"/>
                  </a:lnTo>
                  <a:lnTo>
                    <a:pt x="85" y="57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59"/>
                  </a:lnTo>
                  <a:lnTo>
                    <a:pt x="85" y="68"/>
                  </a:lnTo>
                  <a:lnTo>
                    <a:pt x="85" y="84"/>
                  </a:lnTo>
                  <a:lnTo>
                    <a:pt x="86" y="96"/>
                  </a:lnTo>
                  <a:lnTo>
                    <a:pt x="86" y="93"/>
                  </a:lnTo>
                  <a:lnTo>
                    <a:pt x="86" y="99"/>
                  </a:lnTo>
                  <a:lnTo>
                    <a:pt x="86" y="93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77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86" y="62"/>
                  </a:lnTo>
                  <a:lnTo>
                    <a:pt x="87" y="54"/>
                  </a:lnTo>
                  <a:lnTo>
                    <a:pt x="87" y="51"/>
                  </a:lnTo>
                  <a:lnTo>
                    <a:pt x="87" y="53"/>
                  </a:lnTo>
                  <a:lnTo>
                    <a:pt x="87" y="58"/>
                  </a:lnTo>
                  <a:lnTo>
                    <a:pt x="87" y="42"/>
                  </a:lnTo>
                  <a:lnTo>
                    <a:pt x="87" y="28"/>
                  </a:lnTo>
                  <a:lnTo>
                    <a:pt x="87" y="19"/>
                  </a:lnTo>
                  <a:lnTo>
                    <a:pt x="87" y="12"/>
                  </a:lnTo>
                  <a:lnTo>
                    <a:pt x="87" y="5"/>
                  </a:lnTo>
                  <a:lnTo>
                    <a:pt x="88" y="11"/>
                  </a:lnTo>
                  <a:lnTo>
                    <a:pt x="88" y="3"/>
                  </a:lnTo>
                  <a:lnTo>
                    <a:pt x="88" y="11"/>
                  </a:lnTo>
                  <a:lnTo>
                    <a:pt x="88" y="108"/>
                  </a:lnTo>
                  <a:lnTo>
                    <a:pt x="88" y="162"/>
                  </a:lnTo>
                  <a:lnTo>
                    <a:pt x="88" y="140"/>
                  </a:lnTo>
                  <a:lnTo>
                    <a:pt x="88" y="64"/>
                  </a:lnTo>
                  <a:lnTo>
                    <a:pt x="88" y="0"/>
                  </a:lnTo>
                  <a:lnTo>
                    <a:pt x="88" y="45"/>
                  </a:lnTo>
                  <a:lnTo>
                    <a:pt x="88" y="59"/>
                  </a:lnTo>
                  <a:lnTo>
                    <a:pt x="88" y="54"/>
                  </a:lnTo>
                  <a:lnTo>
                    <a:pt x="88" y="50"/>
                  </a:lnTo>
                  <a:lnTo>
                    <a:pt x="89" y="54"/>
                  </a:lnTo>
                  <a:lnTo>
                    <a:pt x="89" y="96"/>
                  </a:lnTo>
                  <a:lnTo>
                    <a:pt x="89" y="134"/>
                  </a:lnTo>
                  <a:lnTo>
                    <a:pt x="89" y="7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68"/>
                  </a:lnTo>
                  <a:lnTo>
                    <a:pt x="89" y="59"/>
                  </a:lnTo>
                  <a:lnTo>
                    <a:pt x="89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1" name="Freeform 16"/>
            <p:cNvSpPr>
              <a:spLocks/>
            </p:cNvSpPr>
            <p:nvPr/>
          </p:nvSpPr>
          <p:spPr bwMode="auto">
            <a:xfrm>
              <a:off x="1351" y="1604"/>
              <a:ext cx="257" cy="192"/>
            </a:xfrm>
            <a:custGeom>
              <a:avLst/>
              <a:gdLst>
                <a:gd name="T0" fmla="*/ 2147483647 w 76"/>
                <a:gd name="T1" fmla="*/ 22260 h 163"/>
                <a:gd name="T2" fmla="*/ 2147483647 w 76"/>
                <a:gd name="T3" fmla="*/ 13518 h 163"/>
                <a:gd name="T4" fmla="*/ 2147483647 w 76"/>
                <a:gd name="T5" fmla="*/ 2030 h 163"/>
                <a:gd name="T6" fmla="*/ 2147483647 w 76"/>
                <a:gd name="T7" fmla="*/ 18211 h 163"/>
                <a:gd name="T8" fmla="*/ 2147483647 w 76"/>
                <a:gd name="T9" fmla="*/ 20089 h 163"/>
                <a:gd name="T10" fmla="*/ 2147483647 w 76"/>
                <a:gd name="T11" fmla="*/ 16044 h 163"/>
                <a:gd name="T12" fmla="*/ 2147483647 w 76"/>
                <a:gd name="T13" fmla="*/ 17669 h 163"/>
                <a:gd name="T14" fmla="*/ 2147483647 w 76"/>
                <a:gd name="T15" fmla="*/ 24627 h 163"/>
                <a:gd name="T16" fmla="*/ 2147483647 w 76"/>
                <a:gd name="T17" fmla="*/ 25267 h 163"/>
                <a:gd name="T18" fmla="*/ 2147483647 w 76"/>
                <a:gd name="T19" fmla="*/ 6082 h 163"/>
                <a:gd name="T20" fmla="*/ 2147483647 w 76"/>
                <a:gd name="T21" fmla="*/ 17291 h 163"/>
                <a:gd name="T22" fmla="*/ 2147483647 w 76"/>
                <a:gd name="T23" fmla="*/ 20367 h 163"/>
                <a:gd name="T24" fmla="*/ 2147483647 w 76"/>
                <a:gd name="T25" fmla="*/ 16245 h 163"/>
                <a:gd name="T26" fmla="*/ 2147483647 w 76"/>
                <a:gd name="T27" fmla="*/ 2649 h 163"/>
                <a:gd name="T28" fmla="*/ 2147483647 w 76"/>
                <a:gd name="T29" fmla="*/ 21102 h 163"/>
                <a:gd name="T30" fmla="*/ 2147483647 w 76"/>
                <a:gd name="T31" fmla="*/ 17291 h 163"/>
                <a:gd name="T32" fmla="*/ 2147483647 w 76"/>
                <a:gd name="T33" fmla="*/ 34487 h 163"/>
                <a:gd name="T34" fmla="*/ 2147483647 w 76"/>
                <a:gd name="T35" fmla="*/ 14479 h 163"/>
                <a:gd name="T36" fmla="*/ 2147483647 w 76"/>
                <a:gd name="T37" fmla="*/ 20907 h 163"/>
                <a:gd name="T38" fmla="*/ 2147483647 w 76"/>
                <a:gd name="T39" fmla="*/ 8334 h 163"/>
                <a:gd name="T40" fmla="*/ 2147483647 w 76"/>
                <a:gd name="T41" fmla="*/ 29762 h 163"/>
                <a:gd name="T42" fmla="*/ 2147483647 w 76"/>
                <a:gd name="T43" fmla="*/ 18756 h 163"/>
                <a:gd name="T44" fmla="*/ 2147483647 w 76"/>
                <a:gd name="T45" fmla="*/ 7792 h 163"/>
                <a:gd name="T46" fmla="*/ 2147483647 w 76"/>
                <a:gd name="T47" fmla="*/ 24856 h 163"/>
                <a:gd name="T48" fmla="*/ 2147483647 w 76"/>
                <a:gd name="T49" fmla="*/ 16764 h 163"/>
                <a:gd name="T50" fmla="*/ 2147483647 w 76"/>
                <a:gd name="T51" fmla="*/ 32272 h 163"/>
                <a:gd name="T52" fmla="*/ 2147483647 w 76"/>
                <a:gd name="T53" fmla="*/ 17291 h 163"/>
                <a:gd name="T54" fmla="*/ 2147483647 w 76"/>
                <a:gd name="T55" fmla="*/ 14479 h 163"/>
                <a:gd name="T56" fmla="*/ 2147483647 w 76"/>
                <a:gd name="T57" fmla="*/ 12912 h 163"/>
                <a:gd name="T58" fmla="*/ 2147483647 w 76"/>
                <a:gd name="T59" fmla="*/ 19135 h 163"/>
                <a:gd name="T60" fmla="*/ 2147483647 w 76"/>
                <a:gd name="T61" fmla="*/ 12912 h 163"/>
                <a:gd name="T62" fmla="*/ 2147483647 w 76"/>
                <a:gd name="T63" fmla="*/ 19747 h 163"/>
                <a:gd name="T64" fmla="*/ 2147483647 w 76"/>
                <a:gd name="T65" fmla="*/ 23260 h 163"/>
                <a:gd name="T66" fmla="*/ 2147483647 w 76"/>
                <a:gd name="T67" fmla="*/ 15000 h 163"/>
                <a:gd name="T68" fmla="*/ 2147483647 w 76"/>
                <a:gd name="T69" fmla="*/ 17915 h 163"/>
                <a:gd name="T70" fmla="*/ 2147483647 w 76"/>
                <a:gd name="T71" fmla="*/ 12082 h 163"/>
                <a:gd name="T72" fmla="*/ 2147483647 w 76"/>
                <a:gd name="T73" fmla="*/ 21451 h 163"/>
                <a:gd name="T74" fmla="*/ 2147483647 w 76"/>
                <a:gd name="T75" fmla="*/ 14679 h 163"/>
                <a:gd name="T76" fmla="*/ 2147483647 w 76"/>
                <a:gd name="T77" fmla="*/ 18211 h 163"/>
                <a:gd name="T78" fmla="*/ 2147483647 w 76"/>
                <a:gd name="T79" fmla="*/ 16044 h 163"/>
                <a:gd name="T80" fmla="*/ 2147483647 w 76"/>
                <a:gd name="T81" fmla="*/ 20367 h 163"/>
                <a:gd name="T82" fmla="*/ 2147483647 w 76"/>
                <a:gd name="T83" fmla="*/ 19747 h 163"/>
                <a:gd name="T84" fmla="*/ 2147483647 w 76"/>
                <a:gd name="T85" fmla="*/ 19747 h 163"/>
                <a:gd name="T86" fmla="*/ 2147483647 w 76"/>
                <a:gd name="T87" fmla="*/ 19747 h 163"/>
                <a:gd name="T88" fmla="*/ 2147483647 w 76"/>
                <a:gd name="T89" fmla="*/ 17915 h 163"/>
                <a:gd name="T90" fmla="*/ 2147483647 w 76"/>
                <a:gd name="T91" fmla="*/ 18211 h 163"/>
                <a:gd name="T92" fmla="*/ 2147483647 w 76"/>
                <a:gd name="T93" fmla="*/ 17915 h 163"/>
                <a:gd name="T94" fmla="*/ 2147483647 w 76"/>
                <a:gd name="T95" fmla="*/ 18756 h 163"/>
                <a:gd name="T96" fmla="*/ 2147483647 w 76"/>
                <a:gd name="T97" fmla="*/ 18756 h 163"/>
                <a:gd name="T98" fmla="*/ 2147483647 w 76"/>
                <a:gd name="T99" fmla="*/ 18211 h 163"/>
                <a:gd name="T100" fmla="*/ 2147483647 w 76"/>
                <a:gd name="T101" fmla="*/ 19192 h 163"/>
                <a:gd name="T102" fmla="*/ 2147483647 w 76"/>
                <a:gd name="T103" fmla="*/ 17915 h 163"/>
                <a:gd name="T104" fmla="*/ 2147483647 w 76"/>
                <a:gd name="T105" fmla="*/ 19135 h 163"/>
                <a:gd name="T106" fmla="*/ 2147483647 w 76"/>
                <a:gd name="T107" fmla="*/ 17915 h 163"/>
                <a:gd name="T108" fmla="*/ 2147483647 w 76"/>
                <a:gd name="T109" fmla="*/ 18756 h 163"/>
                <a:gd name="T110" fmla="*/ 2147483647 w 76"/>
                <a:gd name="T111" fmla="*/ 17749 h 163"/>
                <a:gd name="T112" fmla="*/ 2147483647 w 76"/>
                <a:gd name="T113" fmla="*/ 18211 h 163"/>
                <a:gd name="T114" fmla="*/ 2147483647 w 76"/>
                <a:gd name="T115" fmla="*/ 18211 h 163"/>
                <a:gd name="T116" fmla="*/ 2147483647 w 76"/>
                <a:gd name="T117" fmla="*/ 18756 h 1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6"/>
                <a:gd name="T178" fmla="*/ 0 h 163"/>
                <a:gd name="T179" fmla="*/ 76 w 76"/>
                <a:gd name="T180" fmla="*/ 163 h 1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6" h="163">
                  <a:moveTo>
                    <a:pt x="0" y="75"/>
                  </a:moveTo>
                  <a:lnTo>
                    <a:pt x="0" y="73"/>
                  </a:lnTo>
                  <a:lnTo>
                    <a:pt x="0" y="60"/>
                  </a:lnTo>
                  <a:lnTo>
                    <a:pt x="0" y="73"/>
                  </a:lnTo>
                  <a:lnTo>
                    <a:pt x="0" y="92"/>
                  </a:lnTo>
                  <a:lnTo>
                    <a:pt x="1" y="105"/>
                  </a:lnTo>
                  <a:lnTo>
                    <a:pt x="1" y="99"/>
                  </a:lnTo>
                  <a:lnTo>
                    <a:pt x="1" y="56"/>
                  </a:lnTo>
                  <a:lnTo>
                    <a:pt x="1" y="47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84"/>
                  </a:lnTo>
                  <a:lnTo>
                    <a:pt x="2" y="95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6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62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3" y="45"/>
                  </a:lnTo>
                  <a:lnTo>
                    <a:pt x="3" y="35"/>
                  </a:lnTo>
                  <a:lnTo>
                    <a:pt x="3" y="26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109"/>
                  </a:lnTo>
                  <a:lnTo>
                    <a:pt x="3" y="163"/>
                  </a:lnTo>
                  <a:lnTo>
                    <a:pt x="3" y="153"/>
                  </a:lnTo>
                  <a:lnTo>
                    <a:pt x="3" y="77"/>
                  </a:lnTo>
                  <a:lnTo>
                    <a:pt x="4" y="8"/>
                  </a:lnTo>
                  <a:lnTo>
                    <a:pt x="4" y="46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63"/>
                  </a:lnTo>
                  <a:lnTo>
                    <a:pt x="4" y="81"/>
                  </a:lnTo>
                  <a:lnTo>
                    <a:pt x="4" y="137"/>
                  </a:lnTo>
                  <a:lnTo>
                    <a:pt x="4" y="92"/>
                  </a:lnTo>
                  <a:lnTo>
                    <a:pt x="4" y="40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5" y="70"/>
                  </a:lnTo>
                  <a:lnTo>
                    <a:pt x="5" y="75"/>
                  </a:lnTo>
                  <a:lnTo>
                    <a:pt x="5" y="70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5" y="92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65"/>
                  </a:lnTo>
                  <a:lnTo>
                    <a:pt x="5" y="52"/>
                  </a:lnTo>
                  <a:lnTo>
                    <a:pt x="6" y="54"/>
                  </a:lnTo>
                  <a:lnTo>
                    <a:pt x="6" y="82"/>
                  </a:lnTo>
                  <a:lnTo>
                    <a:pt x="6" y="103"/>
                  </a:lnTo>
                  <a:lnTo>
                    <a:pt x="6" y="73"/>
                  </a:lnTo>
                  <a:lnTo>
                    <a:pt x="6" y="77"/>
                  </a:lnTo>
                  <a:lnTo>
                    <a:pt x="6" y="70"/>
                  </a:lnTo>
                  <a:lnTo>
                    <a:pt x="6" y="77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86"/>
                  </a:lnTo>
                  <a:lnTo>
                    <a:pt x="6" y="91"/>
                  </a:lnTo>
                  <a:lnTo>
                    <a:pt x="6" y="81"/>
                  </a:lnTo>
                  <a:lnTo>
                    <a:pt x="6" y="92"/>
                  </a:lnTo>
                  <a:lnTo>
                    <a:pt x="7" y="81"/>
                  </a:lnTo>
                  <a:lnTo>
                    <a:pt x="7" y="55"/>
                  </a:lnTo>
                  <a:lnTo>
                    <a:pt x="7" y="38"/>
                  </a:lnTo>
                  <a:lnTo>
                    <a:pt x="7" y="54"/>
                  </a:lnTo>
                  <a:lnTo>
                    <a:pt x="7" y="39"/>
                  </a:lnTo>
                  <a:lnTo>
                    <a:pt x="7" y="54"/>
                  </a:lnTo>
                  <a:lnTo>
                    <a:pt x="7" y="61"/>
                  </a:lnTo>
                  <a:lnTo>
                    <a:pt x="7" y="48"/>
                  </a:lnTo>
                  <a:lnTo>
                    <a:pt x="7" y="26"/>
                  </a:lnTo>
                  <a:lnTo>
                    <a:pt x="7" y="18"/>
                  </a:lnTo>
                  <a:lnTo>
                    <a:pt x="7" y="7"/>
                  </a:lnTo>
                  <a:lnTo>
                    <a:pt x="8" y="63"/>
                  </a:lnTo>
                  <a:lnTo>
                    <a:pt x="8" y="141"/>
                  </a:lnTo>
                  <a:lnTo>
                    <a:pt x="8" y="131"/>
                  </a:lnTo>
                  <a:lnTo>
                    <a:pt x="8" y="143"/>
                  </a:lnTo>
                  <a:lnTo>
                    <a:pt x="8" y="131"/>
                  </a:lnTo>
                  <a:lnTo>
                    <a:pt x="8" y="45"/>
                  </a:lnTo>
                  <a:lnTo>
                    <a:pt x="8" y="13"/>
                  </a:lnTo>
                  <a:lnTo>
                    <a:pt x="8" y="28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8" y="69"/>
                  </a:lnTo>
                  <a:lnTo>
                    <a:pt x="9" y="106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9" y="79"/>
                  </a:lnTo>
                  <a:lnTo>
                    <a:pt x="9" y="31"/>
                  </a:lnTo>
                  <a:lnTo>
                    <a:pt x="9" y="58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77"/>
                  </a:lnTo>
                  <a:lnTo>
                    <a:pt x="9" y="81"/>
                  </a:lnTo>
                  <a:lnTo>
                    <a:pt x="9" y="94"/>
                  </a:lnTo>
                  <a:lnTo>
                    <a:pt x="10" y="76"/>
                  </a:lnTo>
                  <a:lnTo>
                    <a:pt x="10" y="97"/>
                  </a:lnTo>
                  <a:lnTo>
                    <a:pt x="10" y="76"/>
                  </a:lnTo>
                  <a:lnTo>
                    <a:pt x="10" y="56"/>
                  </a:lnTo>
                  <a:lnTo>
                    <a:pt x="10" y="70"/>
                  </a:lnTo>
                  <a:lnTo>
                    <a:pt x="10" y="95"/>
                  </a:lnTo>
                  <a:lnTo>
                    <a:pt x="10" y="87"/>
                  </a:lnTo>
                  <a:lnTo>
                    <a:pt x="10" y="98"/>
                  </a:lnTo>
                  <a:lnTo>
                    <a:pt x="10" y="87"/>
                  </a:lnTo>
                  <a:lnTo>
                    <a:pt x="10" y="69"/>
                  </a:lnTo>
                  <a:lnTo>
                    <a:pt x="10" y="75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10" y="97"/>
                  </a:lnTo>
                  <a:lnTo>
                    <a:pt x="11" y="90"/>
                  </a:lnTo>
                  <a:lnTo>
                    <a:pt x="11" y="97"/>
                  </a:lnTo>
                  <a:lnTo>
                    <a:pt x="11" y="90"/>
                  </a:lnTo>
                  <a:lnTo>
                    <a:pt x="11" y="83"/>
                  </a:lnTo>
                  <a:lnTo>
                    <a:pt x="11" y="73"/>
                  </a:lnTo>
                  <a:lnTo>
                    <a:pt x="11" y="55"/>
                  </a:lnTo>
                  <a:lnTo>
                    <a:pt x="11" y="44"/>
                  </a:lnTo>
                  <a:lnTo>
                    <a:pt x="11" y="51"/>
                  </a:lnTo>
                  <a:lnTo>
                    <a:pt x="11" y="42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42"/>
                  </a:lnTo>
                  <a:lnTo>
                    <a:pt x="11" y="23"/>
                  </a:lnTo>
                  <a:lnTo>
                    <a:pt x="12" y="10"/>
                  </a:lnTo>
                  <a:lnTo>
                    <a:pt x="12" y="6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30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3" y="66"/>
                  </a:lnTo>
                  <a:lnTo>
                    <a:pt x="13" y="117"/>
                  </a:lnTo>
                  <a:lnTo>
                    <a:pt x="13" y="110"/>
                  </a:lnTo>
                  <a:lnTo>
                    <a:pt x="13" y="123"/>
                  </a:lnTo>
                  <a:lnTo>
                    <a:pt x="13" y="110"/>
                  </a:lnTo>
                  <a:lnTo>
                    <a:pt x="13" y="65"/>
                  </a:lnTo>
                  <a:lnTo>
                    <a:pt x="13" y="32"/>
                  </a:lnTo>
                  <a:lnTo>
                    <a:pt x="13" y="64"/>
                  </a:lnTo>
                  <a:lnTo>
                    <a:pt x="13" y="95"/>
                  </a:lnTo>
                  <a:lnTo>
                    <a:pt x="13" y="88"/>
                  </a:lnTo>
                  <a:lnTo>
                    <a:pt x="13" y="97"/>
                  </a:lnTo>
                  <a:lnTo>
                    <a:pt x="14" y="88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85"/>
                  </a:lnTo>
                  <a:lnTo>
                    <a:pt x="14" y="76"/>
                  </a:lnTo>
                  <a:lnTo>
                    <a:pt x="14" y="66"/>
                  </a:lnTo>
                  <a:lnTo>
                    <a:pt x="14" y="81"/>
                  </a:lnTo>
                  <a:lnTo>
                    <a:pt x="14" y="96"/>
                  </a:lnTo>
                  <a:lnTo>
                    <a:pt x="14" y="79"/>
                  </a:lnTo>
                  <a:lnTo>
                    <a:pt x="14" y="65"/>
                  </a:lnTo>
                  <a:lnTo>
                    <a:pt x="14" y="72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7"/>
                  </a:lnTo>
                  <a:lnTo>
                    <a:pt x="15" y="73"/>
                  </a:lnTo>
                  <a:lnTo>
                    <a:pt x="15" y="62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28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42"/>
                  </a:lnTo>
                  <a:lnTo>
                    <a:pt x="16" y="93"/>
                  </a:lnTo>
                  <a:lnTo>
                    <a:pt x="16" y="18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26"/>
                  </a:lnTo>
                  <a:lnTo>
                    <a:pt x="16" y="56"/>
                  </a:lnTo>
                  <a:lnTo>
                    <a:pt x="17" y="72"/>
                  </a:lnTo>
                  <a:lnTo>
                    <a:pt x="17" y="71"/>
                  </a:lnTo>
                  <a:lnTo>
                    <a:pt x="17" y="80"/>
                  </a:lnTo>
                  <a:lnTo>
                    <a:pt x="17" y="115"/>
                  </a:lnTo>
                  <a:lnTo>
                    <a:pt x="17" y="107"/>
                  </a:lnTo>
                  <a:lnTo>
                    <a:pt x="17" y="119"/>
                  </a:lnTo>
                  <a:lnTo>
                    <a:pt x="17" y="107"/>
                  </a:lnTo>
                  <a:lnTo>
                    <a:pt x="17" y="72"/>
                  </a:lnTo>
                  <a:lnTo>
                    <a:pt x="17" y="48"/>
                  </a:lnTo>
                  <a:lnTo>
                    <a:pt x="17" y="75"/>
                  </a:lnTo>
                  <a:lnTo>
                    <a:pt x="17" y="91"/>
                  </a:lnTo>
                  <a:lnTo>
                    <a:pt x="17" y="81"/>
                  </a:lnTo>
                  <a:lnTo>
                    <a:pt x="18" y="71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80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73"/>
                  </a:lnTo>
                  <a:lnTo>
                    <a:pt x="18" y="61"/>
                  </a:lnTo>
                  <a:lnTo>
                    <a:pt x="19" y="66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81"/>
                  </a:lnTo>
                  <a:lnTo>
                    <a:pt x="19" y="74"/>
                  </a:lnTo>
                  <a:lnTo>
                    <a:pt x="19" y="64"/>
                  </a:lnTo>
                  <a:lnTo>
                    <a:pt x="19" y="57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23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87"/>
                  </a:lnTo>
                  <a:lnTo>
                    <a:pt x="20" y="147"/>
                  </a:lnTo>
                  <a:lnTo>
                    <a:pt x="20" y="132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20" y="36"/>
                  </a:lnTo>
                  <a:lnTo>
                    <a:pt x="20" y="62"/>
                  </a:lnTo>
                  <a:lnTo>
                    <a:pt x="20" y="73"/>
                  </a:lnTo>
                  <a:lnTo>
                    <a:pt x="21" y="97"/>
                  </a:lnTo>
                  <a:lnTo>
                    <a:pt x="21" y="114"/>
                  </a:lnTo>
                  <a:lnTo>
                    <a:pt x="21" y="99"/>
                  </a:lnTo>
                  <a:lnTo>
                    <a:pt x="21" y="62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81"/>
                  </a:lnTo>
                  <a:lnTo>
                    <a:pt x="21" y="88"/>
                  </a:lnTo>
                  <a:lnTo>
                    <a:pt x="21" y="77"/>
                  </a:lnTo>
                  <a:lnTo>
                    <a:pt x="22" y="80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2" y="73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75"/>
                  </a:lnTo>
                  <a:lnTo>
                    <a:pt x="22" y="61"/>
                  </a:lnTo>
                  <a:lnTo>
                    <a:pt x="22" y="53"/>
                  </a:lnTo>
                  <a:lnTo>
                    <a:pt x="23" y="58"/>
                  </a:lnTo>
                  <a:lnTo>
                    <a:pt x="23" y="72"/>
                  </a:lnTo>
                  <a:lnTo>
                    <a:pt x="23" y="71"/>
                  </a:lnTo>
                  <a:lnTo>
                    <a:pt x="23" y="75"/>
                  </a:lnTo>
                  <a:lnTo>
                    <a:pt x="23" y="71"/>
                  </a:lnTo>
                  <a:lnTo>
                    <a:pt x="23" y="55"/>
                  </a:lnTo>
                  <a:lnTo>
                    <a:pt x="23" y="34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2"/>
                  </a:lnTo>
                  <a:lnTo>
                    <a:pt x="23" y="31"/>
                  </a:lnTo>
                  <a:lnTo>
                    <a:pt x="23" y="108"/>
                  </a:lnTo>
                  <a:lnTo>
                    <a:pt x="24" y="147"/>
                  </a:lnTo>
                  <a:lnTo>
                    <a:pt x="24" y="8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24" y="74"/>
                  </a:lnTo>
                  <a:lnTo>
                    <a:pt x="24" y="73"/>
                  </a:lnTo>
                  <a:lnTo>
                    <a:pt x="24" y="78"/>
                  </a:lnTo>
                  <a:lnTo>
                    <a:pt x="24" y="106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89"/>
                  </a:lnTo>
                  <a:lnTo>
                    <a:pt x="25" y="51"/>
                  </a:lnTo>
                  <a:lnTo>
                    <a:pt x="25" y="61"/>
                  </a:lnTo>
                  <a:lnTo>
                    <a:pt x="25" y="50"/>
                  </a:lnTo>
                  <a:lnTo>
                    <a:pt x="25" y="61"/>
                  </a:lnTo>
                  <a:lnTo>
                    <a:pt x="25" y="82"/>
                  </a:lnTo>
                  <a:lnTo>
                    <a:pt x="25" y="89"/>
                  </a:lnTo>
                  <a:lnTo>
                    <a:pt x="25" y="86"/>
                  </a:lnTo>
                  <a:lnTo>
                    <a:pt x="25" y="78"/>
                  </a:lnTo>
                  <a:lnTo>
                    <a:pt x="25" y="87"/>
                  </a:lnTo>
                  <a:lnTo>
                    <a:pt x="26" y="88"/>
                  </a:lnTo>
                  <a:lnTo>
                    <a:pt x="26" y="87"/>
                  </a:lnTo>
                  <a:lnTo>
                    <a:pt x="26" y="79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74"/>
                  </a:lnTo>
                  <a:lnTo>
                    <a:pt x="26" y="64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6" y="42"/>
                  </a:lnTo>
                  <a:lnTo>
                    <a:pt x="26" y="49"/>
                  </a:lnTo>
                  <a:lnTo>
                    <a:pt x="26" y="72"/>
                  </a:lnTo>
                  <a:lnTo>
                    <a:pt x="26" y="80"/>
                  </a:lnTo>
                  <a:lnTo>
                    <a:pt x="27" y="59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79"/>
                  </a:lnTo>
                  <a:lnTo>
                    <a:pt x="27" y="127"/>
                  </a:lnTo>
                  <a:lnTo>
                    <a:pt x="27" y="136"/>
                  </a:lnTo>
                  <a:lnTo>
                    <a:pt x="27" y="128"/>
                  </a:lnTo>
                  <a:lnTo>
                    <a:pt x="27" y="52"/>
                  </a:lnTo>
                  <a:lnTo>
                    <a:pt x="28" y="33"/>
                  </a:lnTo>
                  <a:lnTo>
                    <a:pt x="28" y="49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94"/>
                  </a:lnTo>
                  <a:lnTo>
                    <a:pt x="28" y="111"/>
                  </a:lnTo>
                  <a:lnTo>
                    <a:pt x="28" y="95"/>
                  </a:lnTo>
                  <a:lnTo>
                    <a:pt x="28" y="115"/>
                  </a:lnTo>
                  <a:lnTo>
                    <a:pt x="28" y="95"/>
                  </a:lnTo>
                  <a:lnTo>
                    <a:pt x="28" y="59"/>
                  </a:lnTo>
                  <a:lnTo>
                    <a:pt x="29" y="54"/>
                  </a:lnTo>
                  <a:lnTo>
                    <a:pt x="29" y="58"/>
                  </a:lnTo>
                  <a:lnTo>
                    <a:pt x="29" y="80"/>
                  </a:lnTo>
                  <a:lnTo>
                    <a:pt x="29" y="94"/>
                  </a:lnTo>
                  <a:lnTo>
                    <a:pt x="29" y="86"/>
                  </a:lnTo>
                  <a:lnTo>
                    <a:pt x="29" y="78"/>
                  </a:lnTo>
                  <a:lnTo>
                    <a:pt x="29" y="82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9" y="77"/>
                  </a:lnTo>
                  <a:lnTo>
                    <a:pt x="29" y="75"/>
                  </a:lnTo>
                  <a:lnTo>
                    <a:pt x="30" y="64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30" y="47"/>
                  </a:lnTo>
                  <a:lnTo>
                    <a:pt x="30" y="56"/>
                  </a:lnTo>
                  <a:lnTo>
                    <a:pt x="30" y="69"/>
                  </a:lnTo>
                  <a:lnTo>
                    <a:pt x="30" y="65"/>
                  </a:lnTo>
                  <a:lnTo>
                    <a:pt x="30" y="70"/>
                  </a:lnTo>
                  <a:lnTo>
                    <a:pt x="30" y="65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30" y="34"/>
                  </a:lnTo>
                  <a:lnTo>
                    <a:pt x="31" y="64"/>
                  </a:lnTo>
                  <a:lnTo>
                    <a:pt x="31" y="112"/>
                  </a:lnTo>
                  <a:lnTo>
                    <a:pt x="31" y="123"/>
                  </a:lnTo>
                  <a:lnTo>
                    <a:pt x="31" y="119"/>
                  </a:lnTo>
                  <a:lnTo>
                    <a:pt x="31" y="77"/>
                  </a:lnTo>
                  <a:lnTo>
                    <a:pt x="31" y="39"/>
                  </a:lnTo>
                  <a:lnTo>
                    <a:pt x="31" y="47"/>
                  </a:lnTo>
                  <a:lnTo>
                    <a:pt x="31" y="37"/>
                  </a:lnTo>
                  <a:lnTo>
                    <a:pt x="31" y="47"/>
                  </a:lnTo>
                  <a:lnTo>
                    <a:pt x="31" y="71"/>
                  </a:lnTo>
                  <a:lnTo>
                    <a:pt x="31" y="86"/>
                  </a:lnTo>
                  <a:lnTo>
                    <a:pt x="32" y="94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66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8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3" y="75"/>
                  </a:lnTo>
                  <a:lnTo>
                    <a:pt x="33" y="6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49"/>
                  </a:lnTo>
                  <a:lnTo>
                    <a:pt x="33" y="46"/>
                  </a:lnTo>
                  <a:lnTo>
                    <a:pt x="34" y="50"/>
                  </a:lnTo>
                  <a:lnTo>
                    <a:pt x="34" y="49"/>
                  </a:lnTo>
                  <a:lnTo>
                    <a:pt x="34" y="52"/>
                  </a:lnTo>
                  <a:lnTo>
                    <a:pt x="34" y="49"/>
                  </a:lnTo>
                  <a:lnTo>
                    <a:pt x="34" y="48"/>
                  </a:lnTo>
                  <a:lnTo>
                    <a:pt x="34" y="83"/>
                  </a:lnTo>
                  <a:lnTo>
                    <a:pt x="34" y="114"/>
                  </a:lnTo>
                  <a:lnTo>
                    <a:pt x="34" y="101"/>
                  </a:lnTo>
                  <a:lnTo>
                    <a:pt x="34" y="50"/>
                  </a:lnTo>
                  <a:lnTo>
                    <a:pt x="34" y="32"/>
                  </a:lnTo>
                  <a:lnTo>
                    <a:pt x="35" y="40"/>
                  </a:lnTo>
                  <a:lnTo>
                    <a:pt x="35" y="70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5" y="95"/>
                  </a:lnTo>
                  <a:lnTo>
                    <a:pt x="35" y="92"/>
                  </a:lnTo>
                  <a:lnTo>
                    <a:pt x="35" y="96"/>
                  </a:lnTo>
                  <a:lnTo>
                    <a:pt x="35" y="92"/>
                  </a:lnTo>
                  <a:lnTo>
                    <a:pt x="35" y="79"/>
                  </a:lnTo>
                  <a:lnTo>
                    <a:pt x="35" y="60"/>
                  </a:lnTo>
                  <a:lnTo>
                    <a:pt x="35" y="73"/>
                  </a:lnTo>
                  <a:lnTo>
                    <a:pt x="35" y="83"/>
                  </a:lnTo>
                  <a:lnTo>
                    <a:pt x="36" y="81"/>
                  </a:lnTo>
                  <a:lnTo>
                    <a:pt x="36" y="84"/>
                  </a:lnTo>
                  <a:lnTo>
                    <a:pt x="36" y="81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7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62"/>
                  </a:lnTo>
                  <a:lnTo>
                    <a:pt x="36" y="58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8"/>
                  </a:lnTo>
                  <a:lnTo>
                    <a:pt x="37" y="95"/>
                  </a:lnTo>
                  <a:lnTo>
                    <a:pt x="37" y="112"/>
                  </a:lnTo>
                  <a:lnTo>
                    <a:pt x="37" y="94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8" y="33"/>
                  </a:lnTo>
                  <a:lnTo>
                    <a:pt x="38" y="45"/>
                  </a:lnTo>
                  <a:lnTo>
                    <a:pt x="38" y="75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8" y="86"/>
                  </a:lnTo>
                  <a:lnTo>
                    <a:pt x="38" y="69"/>
                  </a:lnTo>
                  <a:lnTo>
                    <a:pt x="38" y="62"/>
                  </a:lnTo>
                  <a:lnTo>
                    <a:pt x="39" y="63"/>
                  </a:lnTo>
                  <a:lnTo>
                    <a:pt x="39" y="77"/>
                  </a:lnTo>
                  <a:lnTo>
                    <a:pt x="39" y="87"/>
                  </a:lnTo>
                  <a:lnTo>
                    <a:pt x="39" y="86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2"/>
                  </a:lnTo>
                  <a:lnTo>
                    <a:pt x="39" y="63"/>
                  </a:lnTo>
                  <a:lnTo>
                    <a:pt x="39" y="61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39" y="66"/>
                  </a:lnTo>
                  <a:lnTo>
                    <a:pt x="40" y="56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52"/>
                  </a:lnTo>
                  <a:lnTo>
                    <a:pt x="40" y="57"/>
                  </a:lnTo>
                  <a:lnTo>
                    <a:pt x="40" y="71"/>
                  </a:lnTo>
                  <a:lnTo>
                    <a:pt x="40" y="100"/>
                  </a:lnTo>
                  <a:lnTo>
                    <a:pt x="40" y="105"/>
                  </a:lnTo>
                  <a:lnTo>
                    <a:pt x="41" y="102"/>
                  </a:lnTo>
                  <a:lnTo>
                    <a:pt x="41" y="80"/>
                  </a:lnTo>
                  <a:lnTo>
                    <a:pt x="41" y="48"/>
                  </a:lnTo>
                  <a:lnTo>
                    <a:pt x="41" y="62"/>
                  </a:lnTo>
                  <a:lnTo>
                    <a:pt x="41" y="84"/>
                  </a:lnTo>
                  <a:lnTo>
                    <a:pt x="41" y="95"/>
                  </a:lnTo>
                  <a:lnTo>
                    <a:pt x="41" y="92"/>
                  </a:lnTo>
                  <a:lnTo>
                    <a:pt x="41" y="93"/>
                  </a:lnTo>
                  <a:lnTo>
                    <a:pt x="41" y="92"/>
                  </a:lnTo>
                  <a:lnTo>
                    <a:pt x="41" y="85"/>
                  </a:lnTo>
                  <a:lnTo>
                    <a:pt x="41" y="69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2" y="77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56"/>
                  </a:lnTo>
                  <a:lnTo>
                    <a:pt x="43" y="46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3" y="49"/>
                  </a:lnTo>
                  <a:lnTo>
                    <a:pt x="43" y="62"/>
                  </a:lnTo>
                  <a:lnTo>
                    <a:pt x="43" y="78"/>
                  </a:lnTo>
                  <a:lnTo>
                    <a:pt x="43" y="92"/>
                  </a:lnTo>
                  <a:lnTo>
                    <a:pt x="43" y="94"/>
                  </a:lnTo>
                  <a:lnTo>
                    <a:pt x="44" y="92"/>
                  </a:lnTo>
                  <a:lnTo>
                    <a:pt x="44" y="77"/>
                  </a:lnTo>
                  <a:lnTo>
                    <a:pt x="44" y="61"/>
                  </a:lnTo>
                  <a:lnTo>
                    <a:pt x="44" y="65"/>
                  </a:lnTo>
                  <a:lnTo>
                    <a:pt x="44" y="59"/>
                  </a:lnTo>
                  <a:lnTo>
                    <a:pt x="44" y="65"/>
                  </a:lnTo>
                  <a:lnTo>
                    <a:pt x="44" y="82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93"/>
                  </a:lnTo>
                  <a:lnTo>
                    <a:pt x="44" y="83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5" y="75"/>
                  </a:lnTo>
                  <a:lnTo>
                    <a:pt x="45" y="71"/>
                  </a:lnTo>
                  <a:lnTo>
                    <a:pt x="45" y="6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46" y="50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68"/>
                  </a:lnTo>
                  <a:lnTo>
                    <a:pt x="46" y="82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7" y="71"/>
                  </a:lnTo>
                  <a:lnTo>
                    <a:pt x="47" y="70"/>
                  </a:lnTo>
                  <a:lnTo>
                    <a:pt x="47" y="76"/>
                  </a:lnTo>
                  <a:lnTo>
                    <a:pt x="47" y="83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47" y="77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5"/>
                  </a:lnTo>
                  <a:lnTo>
                    <a:pt x="48" y="73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3"/>
                  </a:lnTo>
                  <a:lnTo>
                    <a:pt x="49" y="56"/>
                  </a:lnTo>
                  <a:lnTo>
                    <a:pt x="49" y="61"/>
                  </a:lnTo>
                  <a:lnTo>
                    <a:pt x="49" y="65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9" y="78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1" y="67"/>
                  </a:lnTo>
                  <a:lnTo>
                    <a:pt x="51" y="61"/>
                  </a:lnTo>
                  <a:lnTo>
                    <a:pt x="51" y="64"/>
                  </a:lnTo>
                  <a:lnTo>
                    <a:pt x="51" y="65"/>
                  </a:lnTo>
                  <a:lnTo>
                    <a:pt x="51" y="62"/>
                  </a:lnTo>
                  <a:lnTo>
                    <a:pt x="51" y="59"/>
                  </a:lnTo>
                  <a:lnTo>
                    <a:pt x="51" y="61"/>
                  </a:lnTo>
                  <a:lnTo>
                    <a:pt x="51" y="65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4"/>
                  </a:lnTo>
                  <a:lnTo>
                    <a:pt x="53" y="72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4" y="65"/>
                  </a:lnTo>
                  <a:lnTo>
                    <a:pt x="54" y="66"/>
                  </a:lnTo>
                  <a:lnTo>
                    <a:pt x="54" y="63"/>
                  </a:lnTo>
                  <a:lnTo>
                    <a:pt x="54" y="60"/>
                  </a:lnTo>
                  <a:lnTo>
                    <a:pt x="54" y="63"/>
                  </a:lnTo>
                  <a:lnTo>
                    <a:pt x="54" y="66"/>
                  </a:lnTo>
                  <a:lnTo>
                    <a:pt x="54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6" y="70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7" y="62"/>
                  </a:lnTo>
                  <a:lnTo>
                    <a:pt x="57" y="60"/>
                  </a:lnTo>
                  <a:lnTo>
                    <a:pt x="57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8" y="66"/>
                  </a:lnTo>
                  <a:lnTo>
                    <a:pt x="58" y="69"/>
                  </a:lnTo>
                  <a:lnTo>
                    <a:pt x="58" y="73"/>
                  </a:lnTo>
                  <a:lnTo>
                    <a:pt x="58" y="75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1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6"/>
                  </a:lnTo>
                  <a:lnTo>
                    <a:pt x="59" y="65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0" y="65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0" y="71"/>
                  </a:lnTo>
                  <a:lnTo>
                    <a:pt x="60" y="72"/>
                  </a:lnTo>
                  <a:lnTo>
                    <a:pt x="61" y="73"/>
                  </a:lnTo>
                  <a:lnTo>
                    <a:pt x="61" y="74"/>
                  </a:lnTo>
                  <a:lnTo>
                    <a:pt x="61" y="75"/>
                  </a:lnTo>
                  <a:lnTo>
                    <a:pt x="61" y="76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1" y="70"/>
                  </a:lnTo>
                  <a:lnTo>
                    <a:pt x="62" y="70"/>
                  </a:lnTo>
                  <a:lnTo>
                    <a:pt x="62" y="69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8"/>
                  </a:lnTo>
                  <a:lnTo>
                    <a:pt x="63" y="69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4"/>
                  </a:lnTo>
                  <a:lnTo>
                    <a:pt x="63" y="75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5" y="69"/>
                  </a:lnTo>
                  <a:lnTo>
                    <a:pt x="65" y="68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5" y="69"/>
                  </a:lnTo>
                  <a:lnTo>
                    <a:pt x="66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6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3"/>
                  </a:lnTo>
                  <a:lnTo>
                    <a:pt x="67" y="74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7" y="69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8"/>
                  </a:lnTo>
                  <a:lnTo>
                    <a:pt x="68" y="69"/>
                  </a:lnTo>
                  <a:lnTo>
                    <a:pt x="68" y="70"/>
                  </a:lnTo>
                  <a:lnTo>
                    <a:pt x="69" y="69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69" y="71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0" y="68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69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69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2"/>
                  </a:lnTo>
                  <a:lnTo>
                    <a:pt x="72" y="73"/>
                  </a:lnTo>
                  <a:lnTo>
                    <a:pt x="72" y="72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3" y="70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4" y="68"/>
                  </a:lnTo>
                  <a:lnTo>
                    <a:pt x="74" y="69"/>
                  </a:lnTo>
                  <a:lnTo>
                    <a:pt x="74" y="70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6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>
              <a:off x="432" y="1686"/>
              <a:ext cx="11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60" name="Titre 1"/>
          <p:cNvSpPr>
            <a:spLocks noGrp="1"/>
          </p:cNvSpPr>
          <p:nvPr>
            <p:ph type="title"/>
          </p:nvPr>
        </p:nvSpPr>
        <p:spPr>
          <a:xfrm>
            <a:off x="3124200" y="0"/>
            <a:ext cx="5562599" cy="78873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ea typeface="ＭＳ Ｐゴシック" charset="-128"/>
                <a:cs typeface="ＭＳ Ｐゴシック" charset="-128"/>
              </a:rPr>
              <a:t>Cross modal grounding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62" name="ZoneTexte 3"/>
          <p:cNvSpPr txBox="1">
            <a:spLocks noChangeArrowheads="1"/>
          </p:cNvSpPr>
          <p:nvPr/>
        </p:nvSpPr>
        <p:spPr bwMode="auto">
          <a:xfrm>
            <a:off x="1573916" y="3162100"/>
            <a:ext cx="1182548" cy="553998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</a:rPr>
              <a:t>word </a:t>
            </a:r>
            <a:r>
              <a:rPr lang="en-US" sz="1600" dirty="0">
                <a:latin typeface="Calibri" charset="0"/>
              </a:rPr>
              <a:t>units</a:t>
            </a:r>
          </a:p>
          <a:p>
            <a:pPr algn="ctr"/>
            <a:r>
              <a:rPr lang="en-US" sz="1400" dirty="0" smtClean="0">
                <a:latin typeface="Calibri" charset="0"/>
              </a:rPr>
              <a:t>(</a:t>
            </a:r>
            <a:r>
              <a:rPr lang="en-US" sz="1400" dirty="0" err="1" smtClean="0">
                <a:latin typeface="Calibri" charset="0"/>
              </a:rPr>
              <a:t>lang</a:t>
            </a:r>
            <a:r>
              <a:rPr lang="en-US" sz="1400" dirty="0" smtClean="0">
                <a:latin typeface="Calibri" charset="0"/>
              </a:rPr>
              <a:t> </a:t>
            </a:r>
            <a:r>
              <a:rPr lang="en-US" sz="1400" dirty="0">
                <a:latin typeface="Calibri" charset="0"/>
              </a:rPr>
              <a:t>model)</a:t>
            </a:r>
          </a:p>
        </p:txBody>
      </p:sp>
      <p:cxnSp>
        <p:nvCxnSpPr>
          <p:cNvPr id="20" name="Forme 18"/>
          <p:cNvCxnSpPr>
            <a:stCxn id="23555" idx="1"/>
            <a:endCxn id="23562" idx="1"/>
          </p:cNvCxnSpPr>
          <p:nvPr/>
        </p:nvCxnSpPr>
        <p:spPr>
          <a:xfrm rot="10800000" flipH="1">
            <a:off x="767466" y="3439100"/>
            <a:ext cx="806450" cy="1985925"/>
          </a:xfrm>
          <a:prstGeom prst="curvedConnector3">
            <a:avLst>
              <a:gd name="adj1" fmla="val -28346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Forme 18"/>
          <p:cNvCxnSpPr>
            <a:stCxn id="23562" idx="3"/>
            <a:endCxn id="23554" idx="3"/>
          </p:cNvCxnSpPr>
          <p:nvPr/>
        </p:nvCxnSpPr>
        <p:spPr>
          <a:xfrm flipH="1">
            <a:off x="2466049" y="3439099"/>
            <a:ext cx="290415" cy="851124"/>
          </a:xfrm>
          <a:prstGeom prst="curvedConnector3">
            <a:avLst>
              <a:gd name="adj1" fmla="val -78715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Forme 18"/>
          <p:cNvCxnSpPr>
            <a:stCxn id="23554" idx="1"/>
            <a:endCxn id="23562" idx="1"/>
          </p:cNvCxnSpPr>
          <p:nvPr/>
        </p:nvCxnSpPr>
        <p:spPr>
          <a:xfrm rot="10800000" flipH="1">
            <a:off x="964316" y="3439099"/>
            <a:ext cx="609600" cy="851124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3"/>
          <p:cNvSpPr txBox="1">
            <a:spLocks noChangeArrowheads="1"/>
          </p:cNvSpPr>
          <p:nvPr/>
        </p:nvSpPr>
        <p:spPr bwMode="auto">
          <a:xfrm>
            <a:off x="2175744" y="2397513"/>
            <a:ext cx="1292078" cy="584776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</a:rPr>
              <a:t>semantic embeddings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30" name="Forme 18"/>
          <p:cNvCxnSpPr/>
          <p:nvPr/>
        </p:nvCxnSpPr>
        <p:spPr>
          <a:xfrm rot="10800000" flipH="1">
            <a:off x="1567566" y="2399902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Forme 18"/>
          <p:cNvCxnSpPr>
            <a:stCxn id="29" idx="3"/>
            <a:endCxn id="23554" idx="3"/>
          </p:cNvCxnSpPr>
          <p:nvPr/>
        </p:nvCxnSpPr>
        <p:spPr>
          <a:xfrm flipH="1">
            <a:off x="2466049" y="2689901"/>
            <a:ext cx="1001773" cy="1600322"/>
          </a:xfrm>
          <a:prstGeom prst="curvedConnector3">
            <a:avLst>
              <a:gd name="adj1" fmla="val -2282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2701499" y="1531231"/>
            <a:ext cx="145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</a:p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6" name="ZoneTexte 3"/>
          <p:cNvSpPr txBox="1">
            <a:spLocks noChangeArrowheads="1"/>
          </p:cNvSpPr>
          <p:nvPr/>
        </p:nvSpPr>
        <p:spPr bwMode="auto">
          <a:xfrm>
            <a:off x="1061283" y="1498159"/>
            <a:ext cx="82202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Vision</a:t>
            </a:r>
            <a:endParaRPr lang="en-US" sz="1600" dirty="0">
              <a:latin typeface="Calibri" charset="0"/>
            </a:endParaRPr>
          </a:p>
        </p:txBody>
      </p:sp>
      <p:sp>
        <p:nvSpPr>
          <p:cNvPr id="48" name="Espace réservé du contenu 2"/>
          <p:cNvSpPr txBox="1">
            <a:spLocks/>
          </p:cNvSpPr>
          <p:nvPr/>
        </p:nvSpPr>
        <p:spPr>
          <a:xfrm>
            <a:off x="4456692" y="1049101"/>
            <a:ext cx="4687308" cy="5447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lang="en-US" sz="1600" b="1" u="sng" dirty="0" err="1" smtClean="0"/>
              <a:t>ross</a:t>
            </a:r>
            <a:r>
              <a:rPr lang="en-US" sz="1600" b="1" u="sng" dirty="0" smtClean="0"/>
              <a:t>-modal context</a:t>
            </a:r>
            <a:endParaRPr kumimoji="0" lang="en-US" sz="16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kumimoji="0" lang="fr-F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pragmatic use of language induce correlations between context and content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AutoNum type="alphaLcPeriod"/>
              <a:tabLst/>
              <a:defRPr/>
            </a:pP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Descriptive/Referential</a:t>
            </a: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talk about the here and now</a:t>
            </a: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infants: cross-situational learning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(Yu &amp; Smith, 2007)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(Roy &amp;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Pentland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2002, B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oves,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Bosch, &amp; Moore, 2007,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1996,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Harwath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Glass, 2015,2016,2017; </a:t>
            </a:r>
            <a:r>
              <a:rPr lang="fr-FR" sz="1200" dirty="0" err="1" smtClean="0"/>
              <a:t>Chrupala</a:t>
            </a:r>
            <a:r>
              <a:rPr lang="fr-FR" sz="1200" dirty="0" smtClean="0"/>
              <a:t> et al. 2017; </a:t>
            </a:r>
            <a:r>
              <a:rPr lang="fr-FR" sz="1200" dirty="0" err="1" smtClean="0"/>
              <a:t>Alishahi</a:t>
            </a:r>
            <a:r>
              <a:rPr lang="fr-FR" sz="1200" dirty="0" smtClean="0"/>
              <a:t> et al, 2017, </a:t>
            </a:r>
            <a:r>
              <a:rPr lang="fr-FR" sz="1200" dirty="0" err="1" smtClean="0"/>
              <a:t>etc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Imperatives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use language to program each other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Schaffer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H. R., &amp;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Crook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1980;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Rheingold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et al, 1987,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etc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fr-FR" sz="1400" dirty="0" err="1" smtClean="0"/>
              <a:t>adults</a:t>
            </a:r>
            <a:r>
              <a:rPr lang="fr-FR" sz="1400" dirty="0" smtClean="0"/>
              <a:t> </a:t>
            </a:r>
            <a:r>
              <a:rPr lang="fr-FR" sz="1200" dirty="0" smtClean="0"/>
              <a:t>(</a:t>
            </a:r>
            <a:r>
              <a:rPr lang="fr-FR" sz="1200" dirty="0" err="1" smtClean="0"/>
              <a:t>Tsividis</a:t>
            </a:r>
            <a:r>
              <a:rPr lang="fr-FR" sz="1200" dirty="0" smtClean="0"/>
              <a:t> et al 2017)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1400" dirty="0" smtClean="0"/>
              <a:t>robots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lang="fr-FR" sz="1200" i="1" dirty="0" err="1" smtClean="0"/>
              <a:t>Saponaro</a:t>
            </a:r>
            <a:r>
              <a:rPr lang="fr-FR" sz="1200" i="1" dirty="0" smtClean="0"/>
              <a:t> et al 2017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videogames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US" sz="1200" dirty="0" smtClean="0"/>
              <a:t>Kaplan et al 2017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Questions/Answers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use language to exchange information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infants: 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Jusczyk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et al (2003), etc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computers: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(Liang et al. 2011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Sontoro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al 2017, …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)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3"/>
          <a:srcRect l="7697" t="5932" b="36922"/>
          <a:stretch>
            <a:fillRect/>
          </a:stretch>
        </p:blipFill>
        <p:spPr>
          <a:xfrm>
            <a:off x="251916" y="85161"/>
            <a:ext cx="1879972" cy="12776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language learning=learning to translate between surface input to underlying concepts </a:t>
            </a:r>
            <a:r>
              <a:rPr lang="en-US" sz="2595" dirty="0" smtClean="0"/>
              <a:t>(</a:t>
            </a:r>
            <a:r>
              <a:rPr lang="en-US" sz="2595" dirty="0" err="1" smtClean="0"/>
              <a:t>Siklossy</a:t>
            </a:r>
            <a:r>
              <a:rPr lang="en-US" sz="2595" dirty="0" smtClean="0"/>
              <a:t>, 1968; </a:t>
            </a:r>
            <a:r>
              <a:rPr lang="en-US" sz="2595" dirty="0" err="1" smtClean="0"/>
              <a:t>Siskind</a:t>
            </a:r>
            <a:r>
              <a:rPr lang="en-US" sz="2595" dirty="0" smtClean="0"/>
              <a:t>, 1996)</a:t>
            </a:r>
            <a:endParaRPr lang="en-US" dirty="0" smtClean="0"/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000000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324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as a social ability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645646" y="3429000"/>
            <a:ext cx="4907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Grounded communication</a:t>
            </a:r>
          </a:p>
          <a:p>
            <a:r>
              <a:rPr lang="en-US" sz="2400" dirty="0" smtClean="0"/>
              <a:t>language emerges as a communication protocol to help solving a particular task</a:t>
            </a:r>
            <a:endParaRPr lang="en-US" sz="2000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7453" cy="2538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accented speech (</a:t>
            </a:r>
            <a:r>
              <a:rPr lang="en-US" dirty="0" err="1" smtClean="0"/>
              <a:t>Bradlow</a:t>
            </a:r>
            <a:r>
              <a:rPr lang="en-US" dirty="0" smtClean="0"/>
              <a:t> &amp; Bent 2008)</a:t>
            </a:r>
          </a:p>
          <a:p>
            <a:pPr lvl="1"/>
            <a:r>
              <a:rPr lang="en-US" dirty="0" smtClean="0"/>
              <a:t>training: 5 repetitions of 16 sentences (in noise, no feedback)</a:t>
            </a:r>
          </a:p>
          <a:p>
            <a:pPr lvl="1"/>
            <a:r>
              <a:rPr lang="en-US" dirty="0" smtClean="0"/>
              <a:t>test: 2 new sets of 16 sentences</a:t>
            </a:r>
          </a:p>
          <a:p>
            <a:pPr lvl="1"/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7" y="3898531"/>
            <a:ext cx="7891917" cy="29594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1143000"/>
          </a:xfrm>
          <a:noFill/>
        </p:spPr>
        <p:txBody>
          <a:bodyPr>
            <a:normAutofit fontScale="90000"/>
          </a:bodyPr>
          <a:lstStyle/>
          <a:p>
            <a:r>
              <a:rPr lang="fr-FR" sz="4000" dirty="0" smtClean="0"/>
              <a:t>Learning </a:t>
            </a:r>
            <a:r>
              <a:rPr lang="fr-FR" sz="4000" dirty="0" err="1" smtClean="0"/>
              <a:t>language</a:t>
            </a:r>
            <a:r>
              <a:rPr lang="fr-FR" sz="4000" dirty="0" smtClean="0"/>
              <a:t> </a:t>
            </a:r>
            <a:r>
              <a:rPr lang="fr-FR" sz="4000" dirty="0" err="1" smtClean="0"/>
              <a:t>with</a:t>
            </a:r>
            <a:r>
              <a:rPr lang="fr-FR" sz="4000" dirty="0" smtClean="0"/>
              <a:t> </a:t>
            </a:r>
            <a:r>
              <a:rPr lang="fr-FR" sz="4000" dirty="0" err="1" smtClean="0"/>
              <a:t>impoverished</a:t>
            </a:r>
            <a:r>
              <a:rPr lang="fr-FR" sz="4000" dirty="0" smtClean="0"/>
              <a:t> input:  ‘</a:t>
            </a:r>
            <a:r>
              <a:rPr lang="fr-FR" sz="4000" dirty="0" err="1" smtClean="0"/>
              <a:t>creoles</a:t>
            </a:r>
            <a:r>
              <a:rPr lang="fr-FR" sz="4000" dirty="0" smtClean="0"/>
              <a:t>’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10600" cy="5105400"/>
          </a:xfrm>
          <a:noFill/>
        </p:spPr>
        <p:txBody>
          <a:bodyPr>
            <a:normAutofit/>
          </a:bodyPr>
          <a:lstStyle/>
          <a:p>
            <a:r>
              <a:rPr lang="fr-FR" dirty="0" smtClean="0"/>
              <a:t>‘pidgins’: </a:t>
            </a:r>
            <a:r>
              <a:rPr lang="fr-FR" dirty="0" err="1" smtClean="0"/>
              <a:t>emerge</a:t>
            </a:r>
            <a:r>
              <a:rPr lang="fr-FR" dirty="0" smtClean="0"/>
              <a:t> in </a:t>
            </a:r>
            <a:r>
              <a:rPr lang="fr-FR" dirty="0" err="1" smtClean="0"/>
              <a:t>adult</a:t>
            </a:r>
            <a:r>
              <a:rPr lang="fr-FR" dirty="0" smtClean="0"/>
              <a:t> </a:t>
            </a:r>
            <a:r>
              <a:rPr lang="fr-FR" dirty="0" err="1" smtClean="0"/>
              <a:t>communities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backgrounds</a:t>
            </a:r>
          </a:p>
          <a:p>
            <a:pPr lvl="1"/>
            <a:r>
              <a:rPr lang="fr-FR" dirty="0" err="1" smtClean="0"/>
              <a:t>inconsistent</a:t>
            </a:r>
            <a:r>
              <a:rPr lang="fr-FR" dirty="0" smtClean="0"/>
              <a:t> </a:t>
            </a:r>
            <a:r>
              <a:rPr lang="fr-FR" dirty="0" err="1" smtClean="0"/>
              <a:t>word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, no </a:t>
            </a:r>
            <a:r>
              <a:rPr lang="fr-FR" dirty="0" err="1" smtClean="0"/>
              <a:t>prefix/suffix</a:t>
            </a:r>
            <a:r>
              <a:rPr lang="fr-FR" dirty="0" smtClean="0"/>
              <a:t>, no </a:t>
            </a:r>
            <a:r>
              <a:rPr lang="fr-FR" dirty="0" err="1" smtClean="0"/>
              <a:t>tense</a:t>
            </a:r>
            <a:r>
              <a:rPr lang="fr-FR" dirty="0" smtClean="0"/>
              <a:t> </a:t>
            </a:r>
            <a:r>
              <a:rPr lang="fr-FR" dirty="0" err="1" smtClean="0"/>
              <a:t>marking</a:t>
            </a:r>
            <a:r>
              <a:rPr lang="fr-FR" dirty="0" smtClean="0"/>
              <a:t>; </a:t>
            </a:r>
            <a:r>
              <a:rPr lang="fr-FR" dirty="0" err="1" smtClean="0"/>
              <a:t>only</a:t>
            </a:r>
            <a:r>
              <a:rPr lang="fr-FR" dirty="0" smtClean="0"/>
              <a:t> one proposition </a:t>
            </a:r>
            <a:r>
              <a:rPr lang="fr-FR" dirty="0" err="1" smtClean="0"/>
              <a:t>at</a:t>
            </a:r>
            <a:r>
              <a:rPr lang="fr-FR" dirty="0" smtClean="0"/>
              <a:t> a time,</a:t>
            </a:r>
          </a:p>
          <a:p>
            <a:pPr lvl="1"/>
            <a:r>
              <a:rPr lang="fr-FR" dirty="0" smtClean="0"/>
              <a:t>no consistent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indicating</a:t>
            </a:r>
            <a:r>
              <a:rPr lang="fr-FR" dirty="0" smtClean="0"/>
              <a:t>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to </a:t>
            </a:r>
            <a:r>
              <a:rPr lang="fr-FR" dirty="0" err="1" smtClean="0"/>
              <a:t>whom</a:t>
            </a:r>
            <a:endParaRPr lang="fr-FR" dirty="0" smtClean="0"/>
          </a:p>
          <a:p>
            <a:r>
              <a:rPr lang="fr-FR" dirty="0" smtClean="0"/>
              <a:t>‘</a:t>
            </a:r>
            <a:r>
              <a:rPr lang="fr-FR" dirty="0" err="1" smtClean="0"/>
              <a:t>creoles</a:t>
            </a:r>
            <a:r>
              <a:rPr lang="fr-FR" dirty="0" smtClean="0"/>
              <a:t>’: </a:t>
            </a:r>
            <a:r>
              <a:rPr lang="fr-FR" dirty="0" err="1" smtClean="0"/>
              <a:t>emerge</a:t>
            </a:r>
            <a:r>
              <a:rPr lang="fr-FR" dirty="0" smtClean="0"/>
              <a:t> </a:t>
            </a:r>
            <a:r>
              <a:rPr lang="fr-FR" dirty="0" err="1" smtClean="0"/>
              <a:t>among</a:t>
            </a:r>
            <a:r>
              <a:rPr lang="fr-FR" dirty="0" smtClean="0"/>
              <a:t> infants </a:t>
            </a:r>
            <a:r>
              <a:rPr lang="fr-FR" dirty="0" err="1" smtClean="0"/>
              <a:t>who</a:t>
            </a:r>
            <a:r>
              <a:rPr lang="fr-FR" dirty="0" smtClean="0"/>
              <a:t> are </a:t>
            </a:r>
            <a:r>
              <a:rPr lang="fr-FR" dirty="0" err="1" smtClean="0"/>
              <a:t>immersed</a:t>
            </a:r>
            <a:r>
              <a:rPr lang="fr-FR" dirty="0" smtClean="0"/>
              <a:t> in pidgins (</a:t>
            </a:r>
            <a:r>
              <a:rPr lang="fr-FR" dirty="0" err="1" smtClean="0"/>
              <a:t>eg;hawaian</a:t>
            </a:r>
            <a:r>
              <a:rPr lang="fr-FR" dirty="0" smtClean="0"/>
              <a:t> </a:t>
            </a:r>
            <a:r>
              <a:rPr lang="fr-FR" dirty="0" err="1" smtClean="0"/>
              <a:t>creole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emergence</a:t>
            </a:r>
            <a:r>
              <a:rPr lang="fr-FR" dirty="0" smtClean="0"/>
              <a:t> of grammatical </a:t>
            </a:r>
            <a:r>
              <a:rPr lang="fr-FR" dirty="0" err="1" smtClean="0"/>
              <a:t>words</a:t>
            </a:r>
            <a:r>
              <a:rPr lang="fr-FR" dirty="0" smtClean="0"/>
              <a:t> (</a:t>
            </a:r>
            <a:r>
              <a:rPr lang="fr-FR" dirty="0" err="1" smtClean="0"/>
              <a:t>auxiliaries</a:t>
            </a:r>
            <a:r>
              <a:rPr lang="fr-FR" dirty="0" smtClean="0"/>
              <a:t>, case </a:t>
            </a:r>
            <a:r>
              <a:rPr lang="fr-FR" dirty="0" err="1" smtClean="0"/>
              <a:t>marking</a:t>
            </a:r>
            <a:r>
              <a:rPr lang="fr-FR" dirty="0" smtClean="0"/>
              <a:t>, relative </a:t>
            </a:r>
            <a:r>
              <a:rPr lang="fr-FR" dirty="0" err="1" smtClean="0"/>
              <a:t>pronouns</a:t>
            </a:r>
            <a:r>
              <a:rPr lang="fr-FR" dirty="0" smtClean="0"/>
              <a:t>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Language creation with zero input: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Nicaraguan Sign Language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954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In 1978</a:t>
            </a:r>
            <a:r>
              <a:rPr lang="en-US" sz="2000" dirty="0"/>
              <a:t>,</a:t>
            </a:r>
            <a:r>
              <a:rPr lang="en-US" sz="2000" dirty="0" smtClean="0"/>
              <a:t> Nicaraguan </a:t>
            </a:r>
            <a:r>
              <a:rPr lang="en-US" sz="2000" dirty="0" err="1" smtClean="0"/>
              <a:t>governement</a:t>
            </a:r>
            <a:r>
              <a:rPr lang="en-US" sz="2000" dirty="0" smtClean="0"/>
              <a:t> opens the first public school for deaf children. The children did not have a sing language, but had develop some element of ‘home signs’ in their homes</a:t>
            </a:r>
          </a:p>
          <a:p>
            <a:pPr eaLnBrk="1" hangingPunct="1">
              <a:buFontTx/>
              <a:buNone/>
            </a:pPr>
            <a:r>
              <a:rPr lang="en-US" sz="1600" dirty="0"/>
              <a:t>	Example English home signer: </a:t>
            </a:r>
          </a:p>
          <a:p>
            <a:pPr eaLnBrk="1" hangingPunct="1">
              <a:buFontTx/>
              <a:buNone/>
            </a:pPr>
            <a:r>
              <a:rPr lang="en-US" sz="1600" dirty="0"/>
              <a:t>	</a:t>
            </a:r>
            <a:r>
              <a:rPr lang="en-US" sz="1600" dirty="0" err="1"/>
              <a:t>http://goldin-meadow-lab.uchicago.edu/Images/shovel.mov</a:t>
            </a:r>
            <a:endParaRPr lang="en-US" sz="16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</p:txBody>
      </p:sp>
      <p:pic>
        <p:nvPicPr>
          <p:cNvPr id="308232" name="Picture 8" descr="Sinte:Users:lspearl:Desktop:Courses:course media:shovel.mo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905000" y="2971800"/>
            <a:ext cx="4370388" cy="3278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8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8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23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823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5" name="Rectangle 3"/>
          <p:cNvSpPr>
            <a:spLocks noChangeArrowheads="1"/>
          </p:cNvSpPr>
          <p:nvPr/>
        </p:nvSpPr>
        <p:spPr bwMode="auto">
          <a:xfrm>
            <a:off x="0" y="1295400"/>
            <a:ext cx="899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</a:pPr>
            <a:endParaRPr lang="en-US" sz="1600" b="0" dirty="0" smtClean="0">
              <a:ea typeface="Osaka" pitchFamily="-104" charset="-128"/>
              <a:cs typeface="Osaka" pitchFamily="-104" charset="-128"/>
            </a:endParaRPr>
          </a:p>
          <a:p>
            <a:pPr marL="342900" indent="-342900" eaLnBrk="1" hangingPunct="1">
              <a:spcBef>
                <a:spcPct val="20000"/>
              </a:spcBef>
            </a:pPr>
            <a:r>
              <a:rPr lang="en-US" sz="2000" b="0" dirty="0" smtClean="0">
                <a:ea typeface="Osaka" pitchFamily="-104" charset="-128"/>
                <a:cs typeface="Osaka" pitchFamily="-104" charset="-128"/>
              </a:rPr>
              <a:t>At </a:t>
            </a:r>
            <a:r>
              <a:rPr lang="en-US" sz="2000" dirty="0" smtClean="0">
                <a:ea typeface="Osaka" pitchFamily="-104" charset="-128"/>
                <a:cs typeface="Osaka" pitchFamily="-104" charset="-128"/>
              </a:rPr>
              <a:t>school, during the breaks, they develop a new sign language</a:t>
            </a:r>
          </a:p>
          <a:p>
            <a:pPr marL="342900" indent="-342900" eaLnBrk="1" hangingPunct="1">
              <a:spcBef>
                <a:spcPct val="20000"/>
              </a:spcBef>
            </a:pPr>
            <a:r>
              <a:rPr lang="en-US" sz="2000" dirty="0" smtClean="0">
                <a:ea typeface="Osaka" pitchFamily="-104" charset="-128"/>
                <a:cs typeface="Osaka" pitchFamily="-104" charset="-128"/>
              </a:rPr>
              <a:t>(very different from signed Spanish)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sz="2000" b="0" dirty="0" smtClean="0">
              <a:ea typeface="Osaka" pitchFamily="-104" charset="-128"/>
              <a:cs typeface="Osaka" pitchFamily="-104" charset="-128"/>
            </a:endParaRPr>
          </a:p>
          <a:p>
            <a:pPr marL="342900" indent="-342900" eaLnBrk="1" hangingPunct="1">
              <a:spcBef>
                <a:spcPct val="20000"/>
              </a:spcBef>
            </a:pPr>
            <a:endParaRPr lang="en-US" sz="2000" b="0" dirty="0">
              <a:ea typeface="Osaka" pitchFamily="-104" charset="-128"/>
              <a:cs typeface="Osaka" pitchFamily="-104" charset="-128"/>
            </a:endParaRPr>
          </a:p>
        </p:txBody>
      </p:sp>
      <p:sp>
        <p:nvSpPr>
          <p:cNvPr id="376836" name="TextBox 7"/>
          <p:cNvSpPr txBox="1">
            <a:spLocks noChangeArrowheads="1"/>
          </p:cNvSpPr>
          <p:nvPr/>
        </p:nvSpPr>
        <p:spPr bwMode="auto">
          <a:xfrm>
            <a:off x="304800" y="3276600"/>
            <a:ext cx="8418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/>
              <a:t>http://www.pbs.org/wgbh/evolution/library/07/2/l_072_04.html</a:t>
            </a:r>
          </a:p>
        </p:txBody>
      </p:sp>
      <p:pic>
        <p:nvPicPr>
          <p:cNvPr id="376837" name="Picture 5" descr="Children signing, Anne Sengh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910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838" name="Picture 6" descr="language020905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038600"/>
            <a:ext cx="2068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839" name="Picture 7" descr="language020905_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191000"/>
            <a:ext cx="179228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1000"/>
            <a:ext cx="6183313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323" name="Text Box 5"/>
          <p:cNvSpPr txBox="1">
            <a:spLocks noChangeArrowheads="1"/>
          </p:cNvSpPr>
          <p:nvPr/>
        </p:nvSpPr>
        <p:spPr bwMode="auto">
          <a:xfrm>
            <a:off x="6499225" y="1592263"/>
            <a:ext cx="2416175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folHlink"/>
                </a:solidFill>
              </a:rPr>
              <a:t>Inflection</a:t>
            </a:r>
            <a:r>
              <a:rPr lang="en-US" b="0"/>
              <a:t>:</a:t>
            </a:r>
          </a:p>
          <a:p>
            <a:pPr>
              <a:spcBef>
                <a:spcPct val="50000"/>
              </a:spcBef>
            </a:pPr>
            <a:r>
              <a:rPr lang="en-US" b="0"/>
              <a:t>He like</a:t>
            </a:r>
            <a:r>
              <a:rPr lang="en-US" b="0">
                <a:solidFill>
                  <a:srgbClr val="B3129A"/>
                </a:solidFill>
              </a:rPr>
              <a:t>s</a:t>
            </a:r>
            <a:r>
              <a:rPr lang="en-US" b="0"/>
              <a:t> me.</a:t>
            </a:r>
          </a:p>
          <a:p>
            <a:pPr>
              <a:spcBef>
                <a:spcPct val="50000"/>
              </a:spcBef>
            </a:pPr>
            <a:r>
              <a:rPr lang="en-US" b="0"/>
              <a:t>(as opposed to “he </a:t>
            </a:r>
            <a:r>
              <a:rPr lang="en-US" b="0">
                <a:solidFill>
                  <a:srgbClr val="B3129A"/>
                </a:solidFill>
              </a:rPr>
              <a:t>like</a:t>
            </a:r>
            <a:r>
              <a:rPr lang="en-US" b="0"/>
              <a:t> me”)</a:t>
            </a:r>
          </a:p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4" name="Rectangle 3"/>
          <p:cNvSpPr/>
          <p:nvPr/>
        </p:nvSpPr>
        <p:spPr>
          <a:xfrm>
            <a:off x="6475294" y="6396335"/>
            <a:ext cx="22877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Senghas</a:t>
            </a:r>
            <a:r>
              <a:rPr lang="en-US" sz="1600" dirty="0" smtClean="0"/>
              <a:t> &amp; Coppola 2001</a:t>
            </a:r>
            <a:endParaRPr lang="en-US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6477000" y="4724400"/>
            <a:ext cx="301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-104" charset="2"/>
              <a:buChar char="à"/>
            </a:pPr>
            <a:r>
              <a:rPr lang="fr-FR" dirty="0" smtClean="0">
                <a:sym typeface="Wingdings"/>
              </a:rPr>
              <a:t>effet d’</a:t>
            </a:r>
            <a:r>
              <a:rPr lang="fr-FR" dirty="0" err="1" smtClean="0">
                <a:sym typeface="Wingdings"/>
              </a:rPr>
              <a:t>age</a:t>
            </a:r>
            <a:r>
              <a:rPr lang="en-US" dirty="0" smtClean="0">
                <a:sym typeface="Wingdings"/>
              </a:rPr>
              <a:t> et de </a:t>
            </a:r>
            <a:r>
              <a:rPr lang="en-US" dirty="0" err="1" smtClean="0">
                <a:sym typeface="Wingdings"/>
              </a:rPr>
              <a:t>génération</a:t>
            </a:r>
            <a:endParaRPr lang="fr-FR" dirty="0" smtClean="0">
              <a:sym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00" y="2286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emergence in machines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192327" cy="178770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00400"/>
            <a:ext cx="3111500" cy="24130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85800" y="6183868"/>
            <a:ext cx="353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Talking heads (Steels et al 2001)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135823" y="5574268"/>
            <a:ext cx="271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Mordatch</a:t>
            </a:r>
            <a:r>
              <a:rPr lang="fr-FR" dirty="0" smtClean="0"/>
              <a:t> &amp; </a:t>
            </a:r>
            <a:r>
              <a:rPr lang="fr-FR" dirty="0" err="1" smtClean="0"/>
              <a:t>Abbeel</a:t>
            </a:r>
            <a:r>
              <a:rPr lang="fr-FR" dirty="0" smtClean="0"/>
              <a:t> 2017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200400"/>
            <a:ext cx="2260600" cy="2159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9232" y="61605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 smtClean="0"/>
              <a:t>see</a:t>
            </a:r>
            <a:r>
              <a:rPr lang="fr-FR" sz="1400" dirty="0" smtClean="0"/>
              <a:t> </a:t>
            </a:r>
            <a:r>
              <a:rPr lang="fr-FR" sz="1400" dirty="0" err="1" smtClean="0"/>
              <a:t>also</a:t>
            </a:r>
            <a:r>
              <a:rPr lang="fr-FR" sz="1400" dirty="0" smtClean="0"/>
              <a:t> </a:t>
            </a:r>
            <a:r>
              <a:rPr lang="fr-FR" sz="1400" dirty="0" err="1" smtClean="0"/>
              <a:t>Foerster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Sukhbaatar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Lazaridou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Havrilov</a:t>
            </a:r>
            <a:r>
              <a:rPr lang="fr-FR" sz="1400" dirty="0" smtClean="0"/>
              <a:t> &amp; </a:t>
            </a:r>
            <a:r>
              <a:rPr lang="fr-FR" sz="1400" dirty="0" err="1" smtClean="0"/>
              <a:t>Titov</a:t>
            </a:r>
            <a:r>
              <a:rPr lang="fr-FR" sz="1400" dirty="0" smtClean="0"/>
              <a:t>, 2017</a:t>
            </a:r>
            <a:endParaRPr lang="en-US" sz="1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fr-FR" i="1" dirty="0" err="1" smtClean="0"/>
              <a:t>Presumably</a:t>
            </a:r>
            <a:r>
              <a:rPr lang="fr-FR" i="1" dirty="0" smtClean="0"/>
              <a:t> the </a:t>
            </a:r>
            <a:r>
              <a:rPr lang="fr-FR" i="1" dirty="0" err="1" smtClean="0"/>
              <a:t>child-brain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something</a:t>
            </a:r>
            <a:r>
              <a:rPr lang="fr-FR" i="1" dirty="0" smtClean="0"/>
              <a:t> </a:t>
            </a:r>
            <a:r>
              <a:rPr lang="fr-FR" i="1" dirty="0" err="1" smtClean="0"/>
              <a:t>like</a:t>
            </a:r>
            <a:r>
              <a:rPr lang="fr-FR" i="1" dirty="0" smtClean="0"/>
              <a:t> a notebook as one </a:t>
            </a:r>
            <a:r>
              <a:rPr lang="fr-FR" i="1" dirty="0" err="1" smtClean="0"/>
              <a:t>buys</a:t>
            </a:r>
            <a:r>
              <a:rPr lang="fr-FR" i="1" dirty="0" smtClean="0"/>
              <a:t> </a:t>
            </a:r>
            <a:r>
              <a:rPr lang="fr-FR" i="1" dirty="0" err="1" smtClean="0"/>
              <a:t>it</a:t>
            </a:r>
            <a:r>
              <a:rPr lang="fr-FR" i="1" dirty="0" smtClean="0"/>
              <a:t> </a:t>
            </a:r>
            <a:r>
              <a:rPr lang="fr-FR" i="1" dirty="0" err="1" smtClean="0"/>
              <a:t>from</a:t>
            </a:r>
            <a:r>
              <a:rPr lang="fr-FR" i="1" dirty="0" smtClean="0"/>
              <a:t> the </a:t>
            </a:r>
            <a:r>
              <a:rPr lang="fr-FR" i="1" dirty="0" err="1" smtClean="0"/>
              <a:t>stationer’s</a:t>
            </a:r>
            <a:r>
              <a:rPr lang="fr-FR" i="1" dirty="0" smtClean="0"/>
              <a:t>. </a:t>
            </a:r>
            <a:r>
              <a:rPr lang="fr-FR" i="1" u="sng" dirty="0" err="1" smtClean="0"/>
              <a:t>Rather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little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mechanism</a:t>
            </a:r>
            <a:r>
              <a:rPr lang="fr-FR" i="1" dirty="0" smtClean="0"/>
              <a:t>, and </a:t>
            </a:r>
            <a:r>
              <a:rPr lang="fr-FR" i="1" u="sng" dirty="0" smtClean="0"/>
              <a:t>lots of </a:t>
            </a:r>
            <a:r>
              <a:rPr lang="fr-FR" i="1" u="sng" dirty="0" err="1" smtClean="0"/>
              <a:t>blank</a:t>
            </a:r>
            <a:r>
              <a:rPr lang="fr-FR" i="1" u="sng" dirty="0" smtClean="0"/>
              <a:t> </a:t>
            </a:r>
            <a:r>
              <a:rPr lang="fr-FR" i="1" u="sng" dirty="0" err="1" smtClean="0"/>
              <a:t>sheets</a:t>
            </a:r>
            <a:r>
              <a:rPr lang="fr-FR" i="1" dirty="0" smtClean="0"/>
              <a:t>. (...) Our </a:t>
            </a:r>
            <a:r>
              <a:rPr lang="fr-FR" i="1" dirty="0" err="1" smtClean="0"/>
              <a:t>hope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that</a:t>
            </a:r>
            <a:r>
              <a:rPr lang="fr-FR" i="1" dirty="0" smtClean="0"/>
              <a:t> </a:t>
            </a:r>
            <a:r>
              <a:rPr lang="fr-FR" i="1" dirty="0" err="1" smtClean="0"/>
              <a:t>there</a:t>
            </a:r>
            <a:r>
              <a:rPr lang="fr-FR" i="1" dirty="0" smtClean="0"/>
              <a:t>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so</a:t>
            </a:r>
            <a:r>
              <a:rPr lang="fr-FR" i="1" dirty="0" smtClean="0"/>
              <a:t> </a:t>
            </a:r>
            <a:r>
              <a:rPr lang="fr-FR" i="1" dirty="0" err="1" smtClean="0"/>
              <a:t>little</a:t>
            </a:r>
            <a:r>
              <a:rPr lang="fr-FR" i="1" dirty="0" smtClean="0"/>
              <a:t> </a:t>
            </a:r>
            <a:r>
              <a:rPr lang="fr-FR" i="1" dirty="0" err="1" smtClean="0"/>
              <a:t>mechanism</a:t>
            </a:r>
            <a:r>
              <a:rPr lang="fr-FR" i="1" dirty="0" smtClean="0"/>
              <a:t> in the </a:t>
            </a:r>
            <a:r>
              <a:rPr lang="fr-FR" i="1" dirty="0" err="1" smtClean="0"/>
              <a:t>child-brain</a:t>
            </a:r>
            <a:r>
              <a:rPr lang="fr-FR" i="1" dirty="0" smtClean="0"/>
              <a:t> </a:t>
            </a:r>
            <a:r>
              <a:rPr lang="fr-FR" i="1" dirty="0" err="1" smtClean="0"/>
              <a:t>that</a:t>
            </a:r>
            <a:r>
              <a:rPr lang="fr-FR" i="1" dirty="0" smtClean="0"/>
              <a:t> </a:t>
            </a:r>
            <a:r>
              <a:rPr lang="fr-FR" i="1" dirty="0" err="1" smtClean="0"/>
              <a:t>something</a:t>
            </a:r>
            <a:r>
              <a:rPr lang="fr-FR" i="1" dirty="0" smtClean="0"/>
              <a:t> </a:t>
            </a:r>
            <a:r>
              <a:rPr lang="fr-FR" i="1" dirty="0" err="1" smtClean="0"/>
              <a:t>like</a:t>
            </a:r>
            <a:r>
              <a:rPr lang="fr-FR" i="1" dirty="0" smtClean="0"/>
              <a:t> </a:t>
            </a:r>
            <a:r>
              <a:rPr lang="fr-FR" i="1" dirty="0" err="1" smtClean="0"/>
              <a:t>it</a:t>
            </a:r>
            <a:r>
              <a:rPr lang="fr-FR" i="1" dirty="0" smtClean="0"/>
              <a:t> </a:t>
            </a:r>
            <a:r>
              <a:rPr lang="fr-FR" i="1" dirty="0" err="1" smtClean="0"/>
              <a:t>can</a:t>
            </a:r>
            <a:r>
              <a:rPr lang="fr-FR" i="1" dirty="0" smtClean="0"/>
              <a:t> </a:t>
            </a:r>
            <a:r>
              <a:rPr lang="fr-FR" i="1" dirty="0" err="1" smtClean="0"/>
              <a:t>be</a:t>
            </a:r>
            <a:r>
              <a:rPr lang="fr-FR" i="1" dirty="0" smtClean="0"/>
              <a:t> </a:t>
            </a:r>
            <a:r>
              <a:rPr lang="fr-FR" i="1" dirty="0" err="1" smtClean="0"/>
              <a:t>easily</a:t>
            </a:r>
            <a:r>
              <a:rPr lang="fr-FR" i="1" dirty="0" smtClean="0"/>
              <a:t> </a:t>
            </a:r>
            <a:r>
              <a:rPr lang="fr-FR" i="1" dirty="0" err="1" smtClean="0"/>
              <a:t>programmed</a:t>
            </a:r>
            <a:r>
              <a:rPr lang="fr-FR" i="1" dirty="0" smtClean="0"/>
              <a:t>.</a:t>
            </a:r>
            <a:r>
              <a:rPr lang="fr-FR" dirty="0" smtClean="0"/>
              <a:t> </a:t>
            </a:r>
          </a:p>
          <a:p>
            <a:pPr>
              <a:buNone/>
            </a:pPr>
            <a:r>
              <a:rPr lang="fr-FR" dirty="0" smtClean="0"/>
              <a:t>Turing (1950) </a:t>
            </a:r>
          </a:p>
          <a:p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293449" y="6324600"/>
            <a:ext cx="169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(my emphasis)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752600" y="6126163"/>
            <a:ext cx="38024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fr-FR" sz="32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  <a:sym typeface="Wingdings"/>
              </a:rPr>
              <a:t>Wishful</a:t>
            </a:r>
            <a:r>
              <a:rPr lang="fr-FR" sz="3200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  <a:sym typeface="Wingdings"/>
              </a:rPr>
              <a:t>thinking</a:t>
            </a:r>
            <a:r>
              <a:rPr lang="fr-FR" sz="3200" dirty="0" smtClean="0">
                <a:solidFill>
                  <a:srgbClr val="FF0000"/>
                </a:solidFill>
                <a:sym typeface="Wingdings"/>
              </a:rPr>
              <a:t>!!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135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power law everywhere</a:t>
            </a:r>
          </a:p>
          <a:p>
            <a:r>
              <a:rPr lang="en-US" dirty="0" smtClean="0"/>
              <a:t>the head of the distribution is easy (lots of data, interpolation)</a:t>
            </a:r>
          </a:p>
          <a:p>
            <a:r>
              <a:rPr lang="en-US" dirty="0" smtClean="0"/>
              <a:t>the tail of the distribution is hard (scarce data, extrapolation)</a:t>
            </a:r>
          </a:p>
          <a:p>
            <a:r>
              <a:rPr lang="en-US" dirty="0" smtClean="0"/>
              <a:t>humans deal with the problem though a host of mechanisms</a:t>
            </a:r>
          </a:p>
          <a:p>
            <a:pPr lvl="1"/>
            <a:r>
              <a:rPr lang="en-US" dirty="0" smtClean="0"/>
              <a:t>domain adaptation (new conditions, domains)</a:t>
            </a:r>
          </a:p>
          <a:p>
            <a:pPr lvl="1"/>
            <a:r>
              <a:rPr lang="en-US" dirty="0" smtClean="0"/>
              <a:t>episodic memory (new words)</a:t>
            </a:r>
          </a:p>
          <a:p>
            <a:pPr lvl="1"/>
            <a:r>
              <a:rPr lang="en-US" dirty="0" smtClean="0"/>
              <a:t>rule systems (new combinations)</a:t>
            </a:r>
          </a:p>
          <a:p>
            <a:pPr lvl="1"/>
            <a:r>
              <a:rPr lang="en-US" dirty="0" smtClean="0"/>
              <a:t>unsupervised/weakly supervised learning (small, noisy data)</a:t>
            </a:r>
          </a:p>
          <a:p>
            <a:r>
              <a:rPr lang="en-US" dirty="0" smtClean="0"/>
              <a:t>mimicking these with machine learning an active &amp; exciting area of 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perceptual learning </a:t>
            </a:r>
            <a:r>
              <a:rPr lang="en-US" sz="2400" dirty="0" smtClean="0"/>
              <a:t>(Norris, McQueen Cutler, 2003)</a:t>
            </a:r>
          </a:p>
          <a:p>
            <a:pPr lvl="1"/>
            <a:r>
              <a:rPr lang="en-US" dirty="0" smtClean="0"/>
              <a:t>20 words with ambiguous final </a:t>
            </a:r>
            <a:r>
              <a:rPr lang="en-US" dirty="0" err="1" smtClean="0"/>
              <a:t>s/f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astu[sf]e</a:t>
            </a:r>
            <a:r>
              <a:rPr lang="en-US" dirty="0" smtClean="0"/>
              <a:t>, or </a:t>
            </a:r>
            <a:r>
              <a:rPr lang="en-US" dirty="0" err="1" smtClean="0"/>
              <a:t>cara[sf]e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2514600"/>
            <a:ext cx="43561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domain adaptation in machines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4453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fMLLR</a:t>
            </a:r>
            <a:endParaRPr lang="en-US" dirty="0" smtClean="0"/>
          </a:p>
          <a:p>
            <a:pPr lvl="1"/>
            <a:r>
              <a:rPr lang="en-US" dirty="0" err="1" smtClean="0"/>
              <a:t>x</a:t>
            </a:r>
            <a:r>
              <a:rPr lang="fr-FR" dirty="0" err="1" smtClean="0">
                <a:sym typeface="Wingdings"/>
              </a:rPr>
              <a:t>Ax+b</a:t>
            </a:r>
            <a:r>
              <a:rPr lang="fr-FR" dirty="0" smtClean="0">
                <a:sym typeface="Wingdings"/>
              </a:rPr>
              <a:t> </a:t>
            </a:r>
            <a:r>
              <a:rPr lang="fr-FR" sz="1946" dirty="0" smtClean="0">
                <a:sym typeface="Wingdings"/>
              </a:rPr>
              <a:t>to </a:t>
            </a:r>
            <a:r>
              <a:rPr lang="fr-FR" sz="1946" dirty="0" err="1" smtClean="0">
                <a:sym typeface="Wingdings"/>
              </a:rPr>
              <a:t>maximize</a:t>
            </a:r>
            <a:r>
              <a:rPr lang="fr-FR" sz="1946" dirty="0" smtClean="0">
                <a:sym typeface="Wingdings"/>
              </a:rPr>
              <a:t> </a:t>
            </a:r>
            <a:r>
              <a:rPr lang="fr-FR" sz="2162" dirty="0" smtClean="0">
                <a:sym typeface="Wingdings"/>
              </a:rPr>
              <a:t>p(</a:t>
            </a:r>
            <a:r>
              <a:rPr lang="fr-FR" sz="2162" dirty="0" err="1" smtClean="0">
                <a:sym typeface="Wingdings"/>
              </a:rPr>
              <a:t>x|speaker</a:t>
            </a:r>
            <a:r>
              <a:rPr lang="fr-FR" sz="2162" dirty="0" smtClean="0">
                <a:sym typeface="Wingdings"/>
              </a:rPr>
              <a:t>)</a:t>
            </a:r>
            <a:endParaRPr lang="en-US" sz="2162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</a:t>
            </a:r>
            <a:r>
              <a:rPr lang="en-US" dirty="0" smtClean="0"/>
              <a:t>-vectors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adversarial domain adaptation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3429000"/>
            <a:ext cx="3187700" cy="28702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18368" y="6444734"/>
            <a:ext cx="196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Tzeng</a:t>
            </a:r>
            <a:r>
              <a:rPr lang="en-US" dirty="0" smtClean="0"/>
              <a:t>, et al 2017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03500"/>
            <a:ext cx="3048000" cy="21209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048000" y="4724400"/>
            <a:ext cx="26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Chen, Liang et al (2015)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219200"/>
            <a:ext cx="2540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7239000" cy="1600200"/>
          </a:xfrm>
        </p:spPr>
        <p:txBody>
          <a:bodyPr/>
          <a:lstStyle/>
          <a:p>
            <a:r>
              <a:rPr lang="en-US" dirty="0" smtClean="0"/>
              <a:t>optimal transport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546350"/>
            <a:ext cx="6540500" cy="17653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62200" y="4724400"/>
            <a:ext cx="209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Courty</a:t>
            </a:r>
            <a:r>
              <a:rPr lang="en-US" dirty="0" smtClean="0"/>
              <a:t> et al (2016)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800600" y="6248400"/>
            <a:ext cx="375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Voir</a:t>
            </a:r>
            <a:r>
              <a:rPr lang="en-US" dirty="0" smtClean="0"/>
              <a:t> survey (vision) </a:t>
            </a:r>
            <a:r>
              <a:rPr lang="en-US" dirty="0" err="1" smtClean="0"/>
              <a:t>Csurka</a:t>
            </a:r>
            <a:r>
              <a:rPr lang="en-US" dirty="0" smtClean="0"/>
              <a:t> (2017)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4217</Words>
  <Application>Microsoft Macintosh PowerPoint</Application>
  <PresentationFormat>Présentation à l'écran (4:3)</PresentationFormat>
  <Paragraphs>815</Paragraphs>
  <Slides>66</Slides>
  <Notes>5</Notes>
  <HiddenSlides>0</HiddenSlides>
  <MMClips>1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67" baseType="lpstr">
      <vt:lpstr>Thème Office</vt:lpstr>
      <vt:lpstr>Algorithms for speech and language processing</vt:lpstr>
      <vt:lpstr>Power law, everywhere</vt:lpstr>
      <vt:lpstr>Sounds: dialects, registers, etc</vt:lpstr>
      <vt:lpstr>Sounds: dialects, registers, etc</vt:lpstr>
      <vt:lpstr>perceptual adaptation in humans</vt:lpstr>
      <vt:lpstr>Diapositive 6</vt:lpstr>
      <vt:lpstr>Diapositive 7</vt:lpstr>
      <vt:lpstr>domain adaptation in machines</vt:lpstr>
      <vt:lpstr>Diapositive 9</vt:lpstr>
      <vt:lpstr>Words: the problem of oovs</vt:lpstr>
      <vt:lpstr>possible solution: subword codes</vt:lpstr>
      <vt:lpstr>possible solution: episodic memory</vt:lpstr>
      <vt:lpstr>sentences: the problem of systematicity </vt:lpstr>
      <vt:lpstr>Diapositive 14</vt:lpstr>
      <vt:lpstr>Diapositive 15</vt:lpstr>
      <vt:lpstr>Diapositive 16</vt:lpstr>
      <vt:lpstr>compositionality</vt:lpstr>
      <vt:lpstr>Diapositive 18</vt:lpstr>
      <vt:lpstr>Diapositive 19</vt:lpstr>
      <vt:lpstr>The Fodor &amp; Pylyshyn (1990) argument</vt:lpstr>
      <vt:lpstr>possible solutions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possible solutions</vt:lpstr>
      <vt:lpstr>Languages: Paying the price of big data</vt:lpstr>
      <vt:lpstr>The data efficiency problem</vt:lpstr>
      <vt:lpstr>The data efficiency problem</vt:lpstr>
      <vt:lpstr>How much data?</vt:lpstr>
      <vt:lpstr>Language acquisition trajectories</vt:lpstr>
      <vt:lpstr>How much data?</vt:lpstr>
      <vt:lpstr>How much data?</vt:lpstr>
      <vt:lpstr>How much data?</vt:lpstr>
      <vt:lpstr>Diapositive 39</vt:lpstr>
      <vt:lpstr>Diapositive 40</vt:lpstr>
      <vt:lpstr>Developmental Artificial Intelligence</vt:lpstr>
      <vt:lpstr>Developmental Artificial Intelligence</vt:lpstr>
      <vt:lpstr>In infants</vt:lpstr>
      <vt:lpstr>The zero resource challenge(s)</vt:lpstr>
      <vt:lpstr>Track 1. ideas</vt:lpstr>
      <vt:lpstr>Track 1: more ideas</vt:lpstr>
      <vt:lpstr>Track 1: Leaderboard</vt:lpstr>
      <vt:lpstr>Track 2</vt:lpstr>
      <vt:lpstr>Track 2: evaluations</vt:lpstr>
      <vt:lpstr>the case of text</vt:lpstr>
      <vt:lpstr>Diapositive 51</vt:lpstr>
      <vt:lpstr>Track 2: leaderboard</vt:lpstr>
      <vt:lpstr>Next step</vt:lpstr>
      <vt:lpstr>Developmental Artificial Intelligence</vt:lpstr>
      <vt:lpstr>word learning</vt:lpstr>
      <vt:lpstr>learning sentence parsing</vt:lpstr>
      <vt:lpstr>Cross modal grounding</vt:lpstr>
      <vt:lpstr>Developmental Artificial Intelligence</vt:lpstr>
      <vt:lpstr>language as a social ability</vt:lpstr>
      <vt:lpstr>Learning language with impoverished input:  ‘creoles’</vt:lpstr>
      <vt:lpstr>Language creation with zero input:  Nicaraguan Sign Language</vt:lpstr>
      <vt:lpstr>Diapositive 62</vt:lpstr>
      <vt:lpstr>Diapositive 63</vt:lpstr>
      <vt:lpstr>language emergence in machines</vt:lpstr>
      <vt:lpstr>Diapositive 65</vt:lpstr>
      <vt:lpstr>Summing up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Emmanuel Dupoux</dc:creator>
  <cp:lastModifiedBy>Emmanuel Dupoux</cp:lastModifiedBy>
  <cp:revision>111</cp:revision>
  <dcterms:created xsi:type="dcterms:W3CDTF">2019-03-18T05:38:57Z</dcterms:created>
  <dcterms:modified xsi:type="dcterms:W3CDTF">2019-03-18T08:25:32Z</dcterms:modified>
</cp:coreProperties>
</file>